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4" r:id="rId2"/>
  </p:sldMasterIdLst>
  <p:notesMasterIdLst>
    <p:notesMasterId r:id="rId15"/>
  </p:notesMasterIdLst>
  <p:sldIdLst>
    <p:sldId id="256" r:id="rId3"/>
    <p:sldId id="259" r:id="rId4"/>
    <p:sldId id="285" r:id="rId5"/>
    <p:sldId id="265" r:id="rId6"/>
    <p:sldId id="283" r:id="rId7"/>
    <p:sldId id="286" r:id="rId8"/>
    <p:sldId id="287" r:id="rId9"/>
    <p:sldId id="284" r:id="rId10"/>
    <p:sldId id="280" r:id="rId11"/>
    <p:sldId id="281" r:id="rId12"/>
    <p:sldId id="282" r:id="rId13"/>
    <p:sldId id="26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373E5"/>
    <a:srgbClr val="132954"/>
    <a:srgbClr val="E55ABB"/>
    <a:srgbClr val="009DE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342"/>
    <p:restoredTop sz="94708"/>
  </p:normalViewPr>
  <p:slideViewPr>
    <p:cSldViewPr snapToGrid="0" snapToObjects="1">
      <p:cViewPr varScale="1">
        <p:scale>
          <a:sx n="110" d="100"/>
          <a:sy n="110" d="100"/>
        </p:scale>
        <p:origin x="210"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jpeg>
</file>

<file path=ppt/media/image21.png>
</file>

<file path=ppt/media/image22.png>
</file>

<file path=ppt/media/image23.png>
</file>

<file path=ppt/media/image24.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CA9B9B-05AD-5543-A529-BDB5F8F6172E}" type="datetimeFigureOut">
              <a:rPr lang="en-US" smtClean="0"/>
              <a:t>6/25/2018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3E0F78-8107-3B48-82E2-C6200A11A928}" type="slidenum">
              <a:rPr lang="en-US" smtClean="0"/>
              <a:t>‹#›</a:t>
            </a:fld>
            <a:endParaRPr lang="en-US"/>
          </a:p>
        </p:txBody>
      </p:sp>
    </p:spTree>
    <p:extLst>
      <p:ext uri="{BB962C8B-B14F-4D97-AF65-F5344CB8AC3E}">
        <p14:creationId xmlns:p14="http://schemas.microsoft.com/office/powerpoint/2010/main" val="18991021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C1A66CC-8D93-4773-B756-DFE22E0A14AA}" type="slidenum">
              <a:rPr lang="en-GB" smtClean="0"/>
              <a:pPr/>
              <a:t>5</a:t>
            </a:fld>
            <a:endParaRPr lang="en-GB" dirty="0"/>
          </a:p>
        </p:txBody>
      </p:sp>
    </p:spTree>
    <p:extLst>
      <p:ext uri="{BB962C8B-B14F-4D97-AF65-F5344CB8AC3E}">
        <p14:creationId xmlns:p14="http://schemas.microsoft.com/office/powerpoint/2010/main" val="2935798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C1A66CC-8D93-4773-B756-DFE22E0A14AA}" type="slidenum">
              <a:rPr lang="en-GB" smtClean="0"/>
              <a:pPr/>
              <a:t>6</a:t>
            </a:fld>
            <a:endParaRPr lang="en-GB" dirty="0"/>
          </a:p>
        </p:txBody>
      </p:sp>
    </p:spTree>
    <p:extLst>
      <p:ext uri="{BB962C8B-B14F-4D97-AF65-F5344CB8AC3E}">
        <p14:creationId xmlns:p14="http://schemas.microsoft.com/office/powerpoint/2010/main" val="40381757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C1A66CC-8D93-4773-B756-DFE22E0A14AA}" type="slidenum">
              <a:rPr lang="en-GB" smtClean="0"/>
              <a:pPr/>
              <a:t>7</a:t>
            </a:fld>
            <a:endParaRPr lang="en-GB" dirty="0"/>
          </a:p>
        </p:txBody>
      </p:sp>
    </p:spTree>
    <p:extLst>
      <p:ext uri="{BB962C8B-B14F-4D97-AF65-F5344CB8AC3E}">
        <p14:creationId xmlns:p14="http://schemas.microsoft.com/office/powerpoint/2010/main" val="33292071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C1A66CC-8D93-4773-B756-DFE22E0A14AA}" type="slidenum">
              <a:rPr lang="en-GB" smtClean="0"/>
              <a:pPr/>
              <a:t>8</a:t>
            </a:fld>
            <a:endParaRPr lang="en-GB" dirty="0"/>
          </a:p>
        </p:txBody>
      </p:sp>
    </p:spTree>
    <p:extLst>
      <p:ext uri="{BB962C8B-B14F-4D97-AF65-F5344CB8AC3E}">
        <p14:creationId xmlns:p14="http://schemas.microsoft.com/office/powerpoint/2010/main" val="8663764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C1A66CC-8D93-4773-B756-DFE22E0A14AA}" type="slidenum">
              <a:rPr lang="en-GB" smtClean="0"/>
              <a:pPr/>
              <a:t>9</a:t>
            </a:fld>
            <a:endParaRPr lang="en-GB" dirty="0"/>
          </a:p>
        </p:txBody>
      </p:sp>
    </p:spTree>
    <p:extLst>
      <p:ext uri="{BB962C8B-B14F-4D97-AF65-F5344CB8AC3E}">
        <p14:creationId xmlns:p14="http://schemas.microsoft.com/office/powerpoint/2010/main" val="38507393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C1A66CC-8D93-4773-B756-DFE22E0A14AA}" type="slidenum">
              <a:rPr lang="en-GB" smtClean="0"/>
              <a:pPr/>
              <a:t>10</a:t>
            </a:fld>
            <a:endParaRPr lang="en-GB" dirty="0"/>
          </a:p>
        </p:txBody>
      </p:sp>
    </p:spTree>
    <p:extLst>
      <p:ext uri="{BB962C8B-B14F-4D97-AF65-F5344CB8AC3E}">
        <p14:creationId xmlns:p14="http://schemas.microsoft.com/office/powerpoint/2010/main" val="1409286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C1A66CC-8D93-4773-B756-DFE22E0A14AA}" type="slidenum">
              <a:rPr lang="en-GB" smtClean="0"/>
              <a:pPr/>
              <a:t>11</a:t>
            </a:fld>
            <a:endParaRPr lang="en-GB" dirty="0"/>
          </a:p>
        </p:txBody>
      </p:sp>
    </p:spTree>
    <p:extLst>
      <p:ext uri="{BB962C8B-B14F-4D97-AF65-F5344CB8AC3E}">
        <p14:creationId xmlns:p14="http://schemas.microsoft.com/office/powerpoint/2010/main" val="38324642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mailto:sales@chordant.io" TargetMode="External"/><Relationship Id="rId2" Type="http://schemas.openxmlformats.org/officeDocument/2006/relationships/hyperlink" Target="http://www.chordant.io/" TargetMode="External"/><Relationship Id="rId1" Type="http://schemas.openxmlformats.org/officeDocument/2006/relationships/slideMaster" Target="../slideMasters/slideMaster2.xml"/><Relationship Id="rId4"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mailto:sales@chordant.io" TargetMode="External"/><Relationship Id="rId2" Type="http://schemas.openxmlformats.org/officeDocument/2006/relationships/hyperlink" Target="http://www.chordant.io/" TargetMode="External"/><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3" name="Rectangle 12"/>
          <p:cNvSpPr/>
          <p:nvPr userDrawn="1"/>
        </p:nvSpPr>
        <p:spPr>
          <a:xfrm>
            <a:off x="0" y="0"/>
            <a:ext cx="12192000" cy="6858000"/>
          </a:xfrm>
          <a:prstGeom prst="rect">
            <a:avLst/>
          </a:prstGeom>
          <a:solidFill>
            <a:srgbClr val="13295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865094" y="551328"/>
            <a:ext cx="8171330" cy="1775293"/>
          </a:xfrm>
        </p:spPr>
        <p:txBody>
          <a:bodyPr anchor="b">
            <a:normAutofit/>
          </a:bodyPr>
          <a:lstStyle>
            <a:lvl1pPr algn="l">
              <a:defRPr sz="4200">
                <a:solidFill>
                  <a:srgbClr val="009DE2"/>
                </a:solidFill>
                <a:latin typeface="Verdana" charset="0"/>
                <a:ea typeface="Verdana" charset="0"/>
                <a:cs typeface="Verdana" charset="0"/>
              </a:defRPr>
            </a:lvl1pPr>
          </a:lstStyle>
          <a:p>
            <a:r>
              <a:rPr lang="en-US" dirty="0"/>
              <a:t>Click to edit Master title style</a:t>
            </a:r>
          </a:p>
        </p:txBody>
      </p:sp>
      <p:sp>
        <p:nvSpPr>
          <p:cNvPr id="3" name="Subtitle 2"/>
          <p:cNvSpPr>
            <a:spLocks noGrp="1"/>
          </p:cNvSpPr>
          <p:nvPr>
            <p:ph type="subTitle" idx="1"/>
          </p:nvPr>
        </p:nvSpPr>
        <p:spPr>
          <a:xfrm>
            <a:off x="865094" y="2423628"/>
            <a:ext cx="8171330" cy="727915"/>
          </a:xfrm>
        </p:spPr>
        <p:txBody>
          <a:bodyPr/>
          <a:lstStyle>
            <a:lvl1pPr marL="0" indent="0" algn="l">
              <a:buNone/>
              <a:defRPr sz="2400">
                <a:solidFill>
                  <a:schemeClr val="bg1"/>
                </a:solidFill>
                <a:latin typeface="Verdana" charset="0"/>
                <a:ea typeface="Verdana" charset="0"/>
                <a:cs typeface="Verdan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87964"/>
          <a:stretch/>
        </p:blipFill>
        <p:spPr>
          <a:xfrm>
            <a:off x="9560005" y="454073"/>
            <a:ext cx="2631995" cy="6031097"/>
          </a:xfrm>
          <a:prstGeom prst="rect">
            <a:avLst/>
          </a:prstGeom>
        </p:spPr>
      </p:pic>
      <p:pic>
        <p:nvPicPr>
          <p:cNvPr id="15" name="Picture 1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5094" y="5114700"/>
            <a:ext cx="3428999" cy="945718"/>
          </a:xfrm>
          <a:prstGeom prst="rect">
            <a:avLst/>
          </a:prstGeom>
        </p:spPr>
      </p:pic>
      <p:sp>
        <p:nvSpPr>
          <p:cNvPr id="9" name="Rectangle 8"/>
          <p:cNvSpPr/>
          <p:nvPr userDrawn="1"/>
        </p:nvSpPr>
        <p:spPr>
          <a:xfrm>
            <a:off x="4841490" y="6371495"/>
            <a:ext cx="2509020" cy="230832"/>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a:t>
            </a:r>
            <a:r>
              <a:rPr kumimoji="0" lang="en-US" sz="900" b="0" i="0" u="none" strike="noStrike" kern="1200" cap="none" spc="0" normalizeH="0" baseline="0" noProof="0" dirty="0" err="1">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InterDigital</a:t>
            </a: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Inc. All Rights Reserved.</a:t>
            </a:r>
          </a:p>
        </p:txBody>
      </p:sp>
    </p:spTree>
    <p:extLst>
      <p:ext uri="{BB962C8B-B14F-4D97-AF65-F5344CB8AC3E}">
        <p14:creationId xmlns:p14="http://schemas.microsoft.com/office/powerpoint/2010/main" val="4672792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3" name="Rectangle 12"/>
          <p:cNvSpPr/>
          <p:nvPr userDrawn="1"/>
        </p:nvSpPr>
        <p:spPr>
          <a:xfrm>
            <a:off x="0" y="0"/>
            <a:ext cx="12192000" cy="6858000"/>
          </a:xfrm>
          <a:prstGeom prst="rect">
            <a:avLst/>
          </a:prstGeom>
          <a:solidFill>
            <a:srgbClr val="13295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865094" y="551328"/>
            <a:ext cx="8171330" cy="1775293"/>
          </a:xfrm>
        </p:spPr>
        <p:txBody>
          <a:bodyPr anchor="b">
            <a:normAutofit/>
          </a:bodyPr>
          <a:lstStyle>
            <a:lvl1pPr algn="l">
              <a:defRPr sz="4200">
                <a:solidFill>
                  <a:srgbClr val="009DE2"/>
                </a:solidFill>
                <a:latin typeface="Verdana" charset="0"/>
                <a:ea typeface="Verdana" charset="0"/>
                <a:cs typeface="Verdana" charset="0"/>
              </a:defRPr>
            </a:lvl1pPr>
          </a:lstStyle>
          <a:p>
            <a:r>
              <a:rPr lang="en-US" dirty="0"/>
              <a:t>Click to edit Master title style</a:t>
            </a:r>
          </a:p>
        </p:txBody>
      </p:sp>
      <p:sp>
        <p:nvSpPr>
          <p:cNvPr id="3" name="Subtitle 2"/>
          <p:cNvSpPr>
            <a:spLocks noGrp="1"/>
          </p:cNvSpPr>
          <p:nvPr>
            <p:ph type="subTitle" idx="1"/>
          </p:nvPr>
        </p:nvSpPr>
        <p:spPr>
          <a:xfrm>
            <a:off x="865094" y="2423628"/>
            <a:ext cx="8171330" cy="727915"/>
          </a:xfrm>
        </p:spPr>
        <p:txBody>
          <a:bodyPr/>
          <a:lstStyle>
            <a:lvl1pPr marL="0" indent="0" algn="l">
              <a:buNone/>
              <a:defRPr sz="2400">
                <a:solidFill>
                  <a:schemeClr val="bg1"/>
                </a:solidFill>
                <a:latin typeface="Verdana" charset="0"/>
                <a:ea typeface="Verdana" charset="0"/>
                <a:cs typeface="Verdan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87964"/>
          <a:stretch/>
        </p:blipFill>
        <p:spPr>
          <a:xfrm>
            <a:off x="9560005" y="454073"/>
            <a:ext cx="2631995" cy="6031097"/>
          </a:xfrm>
          <a:prstGeom prst="rect">
            <a:avLst/>
          </a:prstGeom>
        </p:spPr>
      </p:pic>
      <p:sp>
        <p:nvSpPr>
          <p:cNvPr id="9" name="Rectangle 8"/>
          <p:cNvSpPr/>
          <p:nvPr userDrawn="1"/>
        </p:nvSpPr>
        <p:spPr>
          <a:xfrm>
            <a:off x="4841490" y="6371495"/>
            <a:ext cx="2509020" cy="230832"/>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a:t>
            </a:r>
            <a:r>
              <a:rPr kumimoji="0" lang="en-US" sz="900" b="0" i="0" u="none" strike="noStrike" kern="1200" cap="none" spc="0" normalizeH="0" baseline="0" noProof="0" dirty="0" err="1">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InterDigital</a:t>
            </a: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Inc. All Rights Reserved.</a:t>
            </a:r>
          </a:p>
        </p:txBody>
      </p:sp>
    </p:spTree>
    <p:extLst>
      <p:ext uri="{BB962C8B-B14F-4D97-AF65-F5344CB8AC3E}">
        <p14:creationId xmlns:p14="http://schemas.microsoft.com/office/powerpoint/2010/main" val="3469609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Round Same Side Corner Rectangle 8"/>
          <p:cNvSpPr/>
          <p:nvPr userDrawn="1"/>
        </p:nvSpPr>
        <p:spPr>
          <a:xfrm>
            <a:off x="10940756" y="6356349"/>
            <a:ext cx="407894" cy="501651"/>
          </a:xfrm>
          <a:prstGeom prst="round2SameRect">
            <a:avLst>
              <a:gd name="adj1" fmla="val 50000"/>
              <a:gd name="adj2" fmla="val 0"/>
            </a:avLst>
          </a:prstGeom>
          <a:solidFill>
            <a:srgbClr val="009D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rgbClr val="009DE2"/>
              </a:solidFill>
            </a:endParaRPr>
          </a:p>
        </p:txBody>
      </p:sp>
      <p:sp>
        <p:nvSpPr>
          <p:cNvPr id="2" name="Title 1"/>
          <p:cNvSpPr>
            <a:spLocks noGrp="1"/>
          </p:cNvSpPr>
          <p:nvPr>
            <p:ph type="title"/>
          </p:nvPr>
        </p:nvSpPr>
        <p:spPr>
          <a:xfrm>
            <a:off x="1452282" y="365125"/>
            <a:ext cx="9901518" cy="1325563"/>
          </a:xfrm>
        </p:spPr>
        <p:txBody>
          <a:bodyPr>
            <a:normAutofit/>
          </a:bodyPr>
          <a:lstStyle>
            <a:lvl1pPr>
              <a:defRPr sz="2800">
                <a:solidFill>
                  <a:srgbClr val="132954"/>
                </a:solidFill>
                <a:latin typeface="Verdana" charset="0"/>
                <a:ea typeface="Verdana" charset="0"/>
                <a:cs typeface="Verdana" charset="0"/>
              </a:defRPr>
            </a:lvl1pPr>
          </a:lstStyle>
          <a:p>
            <a:r>
              <a:rPr lang="en-US" dirty="0"/>
              <a:t>Click to edit Master title style</a:t>
            </a:r>
          </a:p>
        </p:txBody>
      </p:sp>
      <p:sp>
        <p:nvSpPr>
          <p:cNvPr id="3" name="Content Placeholder 2"/>
          <p:cNvSpPr>
            <a:spLocks noGrp="1"/>
          </p:cNvSpPr>
          <p:nvPr>
            <p:ph idx="1"/>
          </p:nvPr>
        </p:nvSpPr>
        <p:spPr>
          <a:xfrm>
            <a:off x="838200" y="1849696"/>
            <a:ext cx="10515600" cy="3741457"/>
          </a:xfrm>
        </p:spPr>
        <p:txBody>
          <a:bodyPr/>
          <a:lstStyle>
            <a:lvl1pPr marL="0" indent="0">
              <a:buNone/>
              <a:defRPr sz="2000">
                <a:solidFill>
                  <a:schemeClr val="tx1">
                    <a:lumMod val="50000"/>
                    <a:lumOff val="50000"/>
                  </a:schemeClr>
                </a:solidFill>
                <a:latin typeface="Verdana" charset="0"/>
                <a:ea typeface="Verdana" charset="0"/>
                <a:cs typeface="Verdana" charset="0"/>
              </a:defRPr>
            </a:lvl1pPr>
            <a:lvl2pPr>
              <a:defRPr sz="1800">
                <a:solidFill>
                  <a:schemeClr val="tx1">
                    <a:lumMod val="50000"/>
                    <a:lumOff val="50000"/>
                  </a:schemeClr>
                </a:solidFill>
                <a:latin typeface="Verdana" charset="0"/>
                <a:ea typeface="Verdana" charset="0"/>
                <a:cs typeface="Verdana" charset="0"/>
              </a:defRPr>
            </a:lvl2pPr>
            <a:lvl3pPr>
              <a:defRPr sz="1600">
                <a:solidFill>
                  <a:schemeClr val="tx1">
                    <a:lumMod val="50000"/>
                    <a:lumOff val="50000"/>
                  </a:schemeClr>
                </a:solidFill>
                <a:latin typeface="Verdana" charset="0"/>
                <a:ea typeface="Verdana" charset="0"/>
                <a:cs typeface="Verdana" charset="0"/>
              </a:defRPr>
            </a:lvl3pPr>
            <a:lvl4pPr>
              <a:defRPr sz="1600">
                <a:solidFill>
                  <a:schemeClr val="tx1">
                    <a:lumMod val="50000"/>
                    <a:lumOff val="50000"/>
                  </a:schemeClr>
                </a:solidFill>
                <a:latin typeface="Verdana" charset="0"/>
                <a:ea typeface="Verdana" charset="0"/>
                <a:cs typeface="Verdana" charset="0"/>
              </a:defRPr>
            </a:lvl4pPr>
            <a:lvl5pPr>
              <a:defRPr sz="1600">
                <a:solidFill>
                  <a:schemeClr val="tx1">
                    <a:lumMod val="50000"/>
                    <a:lumOff val="50000"/>
                  </a:schemeClr>
                </a:solidFill>
                <a:latin typeface="Verdana" charset="0"/>
                <a:ea typeface="Verdana" charset="0"/>
                <a:cs typeface="Verdana"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10895611" y="6356350"/>
            <a:ext cx="498184" cy="365125"/>
          </a:xfrm>
        </p:spPr>
        <p:txBody>
          <a:bodyPr/>
          <a:lstStyle>
            <a:lvl1pPr algn="ctr">
              <a:defRPr sz="900" b="1">
                <a:solidFill>
                  <a:schemeClr val="bg1"/>
                </a:solidFill>
                <a:latin typeface="Verdana" charset="0"/>
                <a:ea typeface="Verdana" charset="0"/>
                <a:cs typeface="Verdana" charset="0"/>
              </a:defRPr>
            </a:lvl1pPr>
          </a:lstStyle>
          <a:p>
            <a:fld id="{C8DB6849-9C56-6D4E-AA70-3E3466A866E9}"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8200" y="6303628"/>
            <a:ext cx="1353671" cy="373343"/>
          </a:xfrm>
          <a:prstGeom prst="rect">
            <a:avLst/>
          </a:prstGeom>
        </p:spPr>
      </p:pic>
      <p:cxnSp>
        <p:nvCxnSpPr>
          <p:cNvPr id="11" name="Straight Connector 10"/>
          <p:cNvCxnSpPr/>
          <p:nvPr userDrawn="1"/>
        </p:nvCxnSpPr>
        <p:spPr>
          <a:xfrm>
            <a:off x="838200" y="6131859"/>
            <a:ext cx="10529047" cy="0"/>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5" name="Rectangle 4"/>
          <p:cNvSpPr/>
          <p:nvPr userDrawn="1"/>
        </p:nvSpPr>
        <p:spPr>
          <a:xfrm>
            <a:off x="4820651" y="6371495"/>
            <a:ext cx="2550699" cy="230832"/>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a:t>
            </a:r>
            <a:r>
              <a:rPr kumimoji="0" lang="en-US" sz="900" b="0" i="0" u="none" strike="noStrike" kern="1200" cap="none" spc="0" normalizeH="0" baseline="0" noProof="0" dirty="0" err="1">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InterDigital</a:t>
            </a: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Inc. All Rights Reserved.</a:t>
            </a:r>
          </a:p>
        </p:txBody>
      </p:sp>
    </p:spTree>
    <p:extLst>
      <p:ext uri="{BB962C8B-B14F-4D97-AF65-F5344CB8AC3E}">
        <p14:creationId xmlns:p14="http://schemas.microsoft.com/office/powerpoint/2010/main" val="23011615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52282" y="365125"/>
            <a:ext cx="9901518" cy="1325563"/>
          </a:xfrm>
        </p:spPr>
        <p:txBody>
          <a:bodyPr>
            <a:normAutofit/>
          </a:bodyPr>
          <a:lstStyle>
            <a:lvl1pPr>
              <a:defRPr sz="2800">
                <a:solidFill>
                  <a:srgbClr val="132954"/>
                </a:solidFill>
                <a:latin typeface="Verdana" charset="0"/>
                <a:ea typeface="Verdana" charset="0"/>
                <a:cs typeface="Verdana" charset="0"/>
              </a:defRPr>
            </a:lvl1pPr>
          </a:lstStyle>
          <a:p>
            <a:r>
              <a:rPr lang="en-US" dirty="0"/>
              <a:t>Click to edit Master title style</a:t>
            </a:r>
          </a:p>
        </p:txBody>
      </p:sp>
      <p:sp>
        <p:nvSpPr>
          <p:cNvPr id="3" name="Content Placeholder 2"/>
          <p:cNvSpPr>
            <a:spLocks noGrp="1"/>
          </p:cNvSpPr>
          <p:nvPr>
            <p:ph idx="1"/>
          </p:nvPr>
        </p:nvSpPr>
        <p:spPr>
          <a:xfrm>
            <a:off x="838200" y="1849696"/>
            <a:ext cx="5079858" cy="3741457"/>
          </a:xfrm>
        </p:spPr>
        <p:txBody>
          <a:bodyPr/>
          <a:lstStyle>
            <a:lvl1pPr marL="0" indent="0">
              <a:buNone/>
              <a:defRPr sz="2000">
                <a:solidFill>
                  <a:schemeClr val="tx1">
                    <a:lumMod val="50000"/>
                    <a:lumOff val="50000"/>
                  </a:schemeClr>
                </a:solidFill>
                <a:latin typeface="Verdana" charset="0"/>
                <a:ea typeface="Verdana" charset="0"/>
                <a:cs typeface="Verdana" charset="0"/>
              </a:defRPr>
            </a:lvl1pPr>
            <a:lvl2pPr>
              <a:defRPr sz="1800">
                <a:solidFill>
                  <a:schemeClr val="tx1">
                    <a:lumMod val="50000"/>
                    <a:lumOff val="50000"/>
                  </a:schemeClr>
                </a:solidFill>
                <a:latin typeface="Verdana" charset="0"/>
                <a:ea typeface="Verdana" charset="0"/>
                <a:cs typeface="Verdana" charset="0"/>
              </a:defRPr>
            </a:lvl2pPr>
            <a:lvl3pPr>
              <a:defRPr sz="1600">
                <a:solidFill>
                  <a:schemeClr val="tx1">
                    <a:lumMod val="50000"/>
                    <a:lumOff val="50000"/>
                  </a:schemeClr>
                </a:solidFill>
                <a:latin typeface="Verdana" charset="0"/>
                <a:ea typeface="Verdana" charset="0"/>
                <a:cs typeface="Verdana" charset="0"/>
              </a:defRPr>
            </a:lvl3pPr>
            <a:lvl4pPr>
              <a:defRPr sz="1600">
                <a:solidFill>
                  <a:schemeClr val="tx1">
                    <a:lumMod val="50000"/>
                    <a:lumOff val="50000"/>
                  </a:schemeClr>
                </a:solidFill>
                <a:latin typeface="Verdana" charset="0"/>
                <a:ea typeface="Verdana" charset="0"/>
                <a:cs typeface="Verdana" charset="0"/>
              </a:defRPr>
            </a:lvl4pPr>
            <a:lvl5pPr>
              <a:defRPr sz="1600">
                <a:solidFill>
                  <a:schemeClr val="tx1">
                    <a:lumMod val="50000"/>
                    <a:lumOff val="50000"/>
                  </a:schemeClr>
                </a:solidFill>
                <a:latin typeface="Verdana" charset="0"/>
                <a:ea typeface="Verdana" charset="0"/>
                <a:cs typeface="Verdana"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8200" y="6303628"/>
            <a:ext cx="1353671" cy="373343"/>
          </a:xfrm>
          <a:prstGeom prst="rect">
            <a:avLst/>
          </a:prstGeom>
        </p:spPr>
      </p:pic>
      <p:cxnSp>
        <p:nvCxnSpPr>
          <p:cNvPr id="11" name="Straight Connector 10"/>
          <p:cNvCxnSpPr/>
          <p:nvPr userDrawn="1"/>
        </p:nvCxnSpPr>
        <p:spPr>
          <a:xfrm>
            <a:off x="838200" y="6131859"/>
            <a:ext cx="10529047" cy="0"/>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p:cNvSpPr>
            <a:spLocks noGrp="1"/>
          </p:cNvSpPr>
          <p:nvPr>
            <p:ph idx="13"/>
          </p:nvPr>
        </p:nvSpPr>
        <p:spPr>
          <a:xfrm>
            <a:off x="6260495" y="1849696"/>
            <a:ext cx="5079858" cy="3741457"/>
          </a:xfrm>
        </p:spPr>
        <p:txBody>
          <a:bodyPr/>
          <a:lstStyle>
            <a:lvl1pPr marL="0" indent="0">
              <a:buNone/>
              <a:defRPr sz="2000">
                <a:solidFill>
                  <a:schemeClr val="tx1">
                    <a:lumMod val="50000"/>
                    <a:lumOff val="50000"/>
                  </a:schemeClr>
                </a:solidFill>
                <a:latin typeface="Verdana" charset="0"/>
                <a:ea typeface="Verdana" charset="0"/>
                <a:cs typeface="Verdana" charset="0"/>
              </a:defRPr>
            </a:lvl1pPr>
            <a:lvl2pPr>
              <a:defRPr sz="1800">
                <a:solidFill>
                  <a:schemeClr val="tx1">
                    <a:lumMod val="50000"/>
                    <a:lumOff val="50000"/>
                  </a:schemeClr>
                </a:solidFill>
                <a:latin typeface="Verdana" charset="0"/>
                <a:ea typeface="Verdana" charset="0"/>
                <a:cs typeface="Verdana" charset="0"/>
              </a:defRPr>
            </a:lvl2pPr>
            <a:lvl3pPr>
              <a:defRPr sz="1600">
                <a:solidFill>
                  <a:schemeClr val="tx1">
                    <a:lumMod val="50000"/>
                    <a:lumOff val="50000"/>
                  </a:schemeClr>
                </a:solidFill>
                <a:latin typeface="Verdana" charset="0"/>
                <a:ea typeface="Verdana" charset="0"/>
                <a:cs typeface="Verdana" charset="0"/>
              </a:defRPr>
            </a:lvl3pPr>
            <a:lvl4pPr>
              <a:defRPr sz="1600">
                <a:solidFill>
                  <a:schemeClr val="tx1">
                    <a:lumMod val="50000"/>
                    <a:lumOff val="50000"/>
                  </a:schemeClr>
                </a:solidFill>
                <a:latin typeface="Verdana" charset="0"/>
                <a:ea typeface="Verdana" charset="0"/>
                <a:cs typeface="Verdana" charset="0"/>
              </a:defRPr>
            </a:lvl4pPr>
            <a:lvl5pPr>
              <a:defRPr sz="1600">
                <a:solidFill>
                  <a:schemeClr val="tx1">
                    <a:lumMod val="50000"/>
                    <a:lumOff val="50000"/>
                  </a:schemeClr>
                </a:solidFill>
                <a:latin typeface="Verdana" charset="0"/>
                <a:ea typeface="Verdana" charset="0"/>
                <a:cs typeface="Verdana"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Round Same Side Corner Rectangle 8"/>
          <p:cNvSpPr/>
          <p:nvPr userDrawn="1"/>
        </p:nvSpPr>
        <p:spPr>
          <a:xfrm>
            <a:off x="10940756" y="6356349"/>
            <a:ext cx="407894" cy="501651"/>
          </a:xfrm>
          <a:prstGeom prst="round2SameRect">
            <a:avLst>
              <a:gd name="adj1" fmla="val 50000"/>
              <a:gd name="adj2" fmla="val 0"/>
            </a:avLst>
          </a:prstGeom>
          <a:solidFill>
            <a:srgbClr val="009D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rgbClr val="009DE2"/>
              </a:solidFill>
            </a:endParaRPr>
          </a:p>
        </p:txBody>
      </p:sp>
      <p:sp>
        <p:nvSpPr>
          <p:cNvPr id="14" name="Slide Number Placeholder 5"/>
          <p:cNvSpPr>
            <a:spLocks noGrp="1"/>
          </p:cNvSpPr>
          <p:nvPr>
            <p:ph type="sldNum" sz="quarter" idx="12"/>
          </p:nvPr>
        </p:nvSpPr>
        <p:spPr>
          <a:xfrm>
            <a:off x="10895611" y="6356350"/>
            <a:ext cx="498184" cy="365125"/>
          </a:xfrm>
        </p:spPr>
        <p:txBody>
          <a:bodyPr/>
          <a:lstStyle>
            <a:lvl1pPr algn="ctr">
              <a:defRPr sz="900" b="1">
                <a:solidFill>
                  <a:schemeClr val="bg1"/>
                </a:solidFill>
                <a:latin typeface="Verdana" charset="0"/>
                <a:ea typeface="Verdana" charset="0"/>
                <a:cs typeface="Verdana" charset="0"/>
              </a:defRPr>
            </a:lvl1pPr>
          </a:lstStyle>
          <a:p>
            <a:fld id="{C8DB6849-9C56-6D4E-AA70-3E3466A866E9}" type="slidenum">
              <a:rPr lang="en-US" smtClean="0"/>
              <a:pPr/>
              <a:t>‹#›</a:t>
            </a:fld>
            <a:endParaRPr lang="en-US" dirty="0"/>
          </a:p>
        </p:txBody>
      </p:sp>
      <p:sp>
        <p:nvSpPr>
          <p:cNvPr id="15" name="Rectangle 14"/>
          <p:cNvSpPr/>
          <p:nvPr userDrawn="1"/>
        </p:nvSpPr>
        <p:spPr>
          <a:xfrm>
            <a:off x="4841490" y="6371495"/>
            <a:ext cx="2509020" cy="230832"/>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a:t>
            </a:r>
            <a:r>
              <a:rPr kumimoji="0" lang="en-US" sz="900" b="0" i="0" u="none" strike="noStrike" kern="1200" cap="none" spc="0" normalizeH="0" baseline="0" noProof="0" dirty="0" err="1">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InterDigital</a:t>
            </a: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Inc. All Rights Reserved.</a:t>
            </a:r>
          </a:p>
        </p:txBody>
      </p:sp>
    </p:spTree>
    <p:extLst>
      <p:ext uri="{BB962C8B-B14F-4D97-AF65-F5344CB8AC3E}">
        <p14:creationId xmlns:p14="http://schemas.microsoft.com/office/powerpoint/2010/main" val="35586921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4" name="Rectangle 3"/>
          <p:cNvSpPr/>
          <p:nvPr userDrawn="1"/>
        </p:nvSpPr>
        <p:spPr>
          <a:xfrm>
            <a:off x="8252749" y="0"/>
            <a:ext cx="3939251" cy="6858000"/>
          </a:xfrm>
          <a:prstGeom prst="rect">
            <a:avLst/>
          </a:prstGeom>
          <a:solidFill>
            <a:srgbClr val="1329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452282" y="365125"/>
            <a:ext cx="6453227" cy="1325563"/>
          </a:xfrm>
        </p:spPr>
        <p:txBody>
          <a:bodyPr>
            <a:normAutofit/>
          </a:bodyPr>
          <a:lstStyle>
            <a:lvl1pPr>
              <a:defRPr sz="2800">
                <a:solidFill>
                  <a:srgbClr val="132954"/>
                </a:solidFill>
                <a:latin typeface="Verdana" charset="0"/>
                <a:ea typeface="Verdana" charset="0"/>
                <a:cs typeface="Verdana" charset="0"/>
              </a:defRPr>
            </a:lvl1pPr>
          </a:lstStyle>
          <a:p>
            <a:r>
              <a:rPr lang="en-US" dirty="0"/>
              <a:t>Click to edit Master title style</a:t>
            </a:r>
          </a:p>
        </p:txBody>
      </p:sp>
      <p:sp>
        <p:nvSpPr>
          <p:cNvPr id="3" name="Content Placeholder 2"/>
          <p:cNvSpPr>
            <a:spLocks noGrp="1"/>
          </p:cNvSpPr>
          <p:nvPr>
            <p:ph idx="1"/>
          </p:nvPr>
        </p:nvSpPr>
        <p:spPr>
          <a:xfrm>
            <a:off x="838199" y="1849696"/>
            <a:ext cx="7067309" cy="3741457"/>
          </a:xfrm>
        </p:spPr>
        <p:txBody>
          <a:bodyPr/>
          <a:lstStyle>
            <a:lvl1pPr marL="0" indent="0">
              <a:buNone/>
              <a:defRPr sz="2000">
                <a:solidFill>
                  <a:schemeClr val="tx1">
                    <a:lumMod val="50000"/>
                    <a:lumOff val="50000"/>
                  </a:schemeClr>
                </a:solidFill>
                <a:latin typeface="Verdana" charset="0"/>
                <a:ea typeface="Verdana" charset="0"/>
                <a:cs typeface="Verdana" charset="0"/>
              </a:defRPr>
            </a:lvl1pPr>
            <a:lvl2pPr>
              <a:defRPr sz="1800">
                <a:solidFill>
                  <a:schemeClr val="tx1">
                    <a:lumMod val="50000"/>
                    <a:lumOff val="50000"/>
                  </a:schemeClr>
                </a:solidFill>
                <a:latin typeface="Verdana" charset="0"/>
                <a:ea typeface="Verdana" charset="0"/>
                <a:cs typeface="Verdana" charset="0"/>
              </a:defRPr>
            </a:lvl2pPr>
            <a:lvl3pPr>
              <a:defRPr sz="1600">
                <a:solidFill>
                  <a:schemeClr val="tx1">
                    <a:lumMod val="50000"/>
                    <a:lumOff val="50000"/>
                  </a:schemeClr>
                </a:solidFill>
                <a:latin typeface="Verdana" charset="0"/>
                <a:ea typeface="Verdana" charset="0"/>
                <a:cs typeface="Verdana" charset="0"/>
              </a:defRPr>
            </a:lvl3pPr>
            <a:lvl4pPr>
              <a:defRPr sz="1600">
                <a:solidFill>
                  <a:schemeClr val="tx1">
                    <a:lumMod val="50000"/>
                    <a:lumOff val="50000"/>
                  </a:schemeClr>
                </a:solidFill>
                <a:latin typeface="Verdana" charset="0"/>
                <a:ea typeface="Verdana" charset="0"/>
                <a:cs typeface="Verdana" charset="0"/>
              </a:defRPr>
            </a:lvl4pPr>
            <a:lvl5pPr>
              <a:defRPr sz="1600">
                <a:solidFill>
                  <a:schemeClr val="tx1">
                    <a:lumMod val="50000"/>
                    <a:lumOff val="50000"/>
                  </a:schemeClr>
                </a:solidFill>
                <a:latin typeface="Verdana" charset="0"/>
                <a:ea typeface="Verdana" charset="0"/>
                <a:cs typeface="Verdana"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8200" y="6303628"/>
            <a:ext cx="1353671" cy="373343"/>
          </a:xfrm>
          <a:prstGeom prst="rect">
            <a:avLst/>
          </a:prstGeom>
        </p:spPr>
      </p:pic>
      <p:cxnSp>
        <p:nvCxnSpPr>
          <p:cNvPr id="11" name="Straight Connector 10"/>
          <p:cNvCxnSpPr/>
          <p:nvPr userDrawn="1"/>
        </p:nvCxnSpPr>
        <p:spPr>
          <a:xfrm>
            <a:off x="838200" y="6131859"/>
            <a:ext cx="7067309" cy="0"/>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p:cNvSpPr>
            <a:spLocks noGrp="1"/>
          </p:cNvSpPr>
          <p:nvPr>
            <p:ph idx="13"/>
          </p:nvPr>
        </p:nvSpPr>
        <p:spPr>
          <a:xfrm>
            <a:off x="8738886" y="1849696"/>
            <a:ext cx="3009418" cy="3914786"/>
          </a:xfrm>
        </p:spPr>
        <p:txBody>
          <a:bodyPr/>
          <a:lstStyle>
            <a:lvl1pPr marL="0" indent="0">
              <a:buNone/>
              <a:defRPr sz="1800">
                <a:solidFill>
                  <a:schemeClr val="bg1"/>
                </a:solidFill>
                <a:latin typeface="Verdana" charset="0"/>
                <a:ea typeface="Verdana" charset="0"/>
                <a:cs typeface="Verdana" charset="0"/>
              </a:defRPr>
            </a:lvl1pPr>
            <a:lvl2pPr>
              <a:defRPr sz="1600">
                <a:solidFill>
                  <a:schemeClr val="bg1"/>
                </a:solidFill>
                <a:latin typeface="Verdana" charset="0"/>
                <a:ea typeface="Verdana" charset="0"/>
                <a:cs typeface="Verdana" charset="0"/>
              </a:defRPr>
            </a:lvl2pPr>
            <a:lvl3pPr>
              <a:defRPr sz="1600">
                <a:solidFill>
                  <a:schemeClr val="bg1"/>
                </a:solidFill>
                <a:latin typeface="Verdana" charset="0"/>
                <a:ea typeface="Verdana" charset="0"/>
                <a:cs typeface="Verdana" charset="0"/>
              </a:defRPr>
            </a:lvl3pPr>
            <a:lvl4pPr>
              <a:defRPr sz="1600">
                <a:solidFill>
                  <a:schemeClr val="bg1"/>
                </a:solidFill>
                <a:latin typeface="Verdana" charset="0"/>
                <a:ea typeface="Verdana" charset="0"/>
                <a:cs typeface="Verdana" charset="0"/>
              </a:defRPr>
            </a:lvl4pPr>
            <a:lvl5pPr>
              <a:defRPr sz="1600">
                <a:solidFill>
                  <a:schemeClr val="bg1"/>
                </a:solidFill>
                <a:latin typeface="Verdana" charset="0"/>
                <a:ea typeface="Verdana" charset="0"/>
                <a:cs typeface="Verdana"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idx="14"/>
          </p:nvPr>
        </p:nvSpPr>
        <p:spPr>
          <a:xfrm>
            <a:off x="8738885" y="440548"/>
            <a:ext cx="2988197" cy="1174715"/>
          </a:xfrm>
        </p:spPr>
        <p:txBody>
          <a:bodyPr anchor="ctr">
            <a:normAutofit/>
          </a:bodyPr>
          <a:lstStyle>
            <a:lvl1pPr marL="0" indent="0">
              <a:buNone/>
              <a:defRPr sz="2000">
                <a:solidFill>
                  <a:srgbClr val="8373E5"/>
                </a:solidFill>
                <a:latin typeface="Verdana" charset="0"/>
                <a:ea typeface="Verdana" charset="0"/>
                <a:cs typeface="Verdana" charset="0"/>
              </a:defRPr>
            </a:lvl1pPr>
            <a:lvl2pPr>
              <a:defRPr sz="1600">
                <a:solidFill>
                  <a:schemeClr val="bg1"/>
                </a:solidFill>
                <a:latin typeface="Verdana" charset="0"/>
                <a:ea typeface="Verdana" charset="0"/>
                <a:cs typeface="Verdana" charset="0"/>
              </a:defRPr>
            </a:lvl2pPr>
            <a:lvl3pPr>
              <a:defRPr sz="1600">
                <a:solidFill>
                  <a:schemeClr val="bg1"/>
                </a:solidFill>
                <a:latin typeface="Verdana" charset="0"/>
                <a:ea typeface="Verdana" charset="0"/>
                <a:cs typeface="Verdana" charset="0"/>
              </a:defRPr>
            </a:lvl3pPr>
            <a:lvl4pPr>
              <a:defRPr sz="1600">
                <a:solidFill>
                  <a:schemeClr val="bg1"/>
                </a:solidFill>
                <a:latin typeface="Verdana" charset="0"/>
                <a:ea typeface="Verdana" charset="0"/>
                <a:cs typeface="Verdana" charset="0"/>
              </a:defRPr>
            </a:lvl4pPr>
            <a:lvl5pPr>
              <a:defRPr sz="1600">
                <a:solidFill>
                  <a:schemeClr val="bg1"/>
                </a:solidFill>
                <a:latin typeface="Verdana" charset="0"/>
                <a:ea typeface="Verdana" charset="0"/>
                <a:cs typeface="Verdana" charset="0"/>
              </a:defRPr>
            </a:lvl5pPr>
          </a:lstStyle>
          <a:p>
            <a:pPr lvl="0"/>
            <a:r>
              <a:rPr lang="en-US" dirty="0"/>
              <a:t>Click to edit Master text styles</a:t>
            </a:r>
          </a:p>
        </p:txBody>
      </p:sp>
      <p:cxnSp>
        <p:nvCxnSpPr>
          <p:cNvPr id="15" name="Straight Connector 14"/>
          <p:cNvCxnSpPr/>
          <p:nvPr userDrawn="1"/>
        </p:nvCxnSpPr>
        <p:spPr>
          <a:xfrm>
            <a:off x="8760105" y="2416650"/>
            <a:ext cx="2966977" cy="0"/>
          </a:xfrm>
          <a:prstGeom prst="line">
            <a:avLst/>
          </a:prstGeom>
          <a:ln w="19050">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13" name="Round Same Side Corner Rectangle 8"/>
          <p:cNvSpPr/>
          <p:nvPr userDrawn="1"/>
        </p:nvSpPr>
        <p:spPr>
          <a:xfrm>
            <a:off x="10940756" y="6356349"/>
            <a:ext cx="407894" cy="501651"/>
          </a:xfrm>
          <a:prstGeom prst="round2SameRect">
            <a:avLst>
              <a:gd name="adj1" fmla="val 50000"/>
              <a:gd name="adj2" fmla="val 0"/>
            </a:avLst>
          </a:prstGeom>
          <a:solidFill>
            <a:srgbClr val="009D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rgbClr val="009DE2"/>
              </a:solidFill>
            </a:endParaRPr>
          </a:p>
        </p:txBody>
      </p:sp>
      <p:sp>
        <p:nvSpPr>
          <p:cNvPr id="16" name="Slide Number Placeholder 5"/>
          <p:cNvSpPr>
            <a:spLocks noGrp="1"/>
          </p:cNvSpPr>
          <p:nvPr>
            <p:ph type="sldNum" sz="quarter" idx="12"/>
          </p:nvPr>
        </p:nvSpPr>
        <p:spPr>
          <a:xfrm>
            <a:off x="10895611" y="6356350"/>
            <a:ext cx="498184" cy="365125"/>
          </a:xfrm>
        </p:spPr>
        <p:txBody>
          <a:bodyPr/>
          <a:lstStyle>
            <a:lvl1pPr algn="ctr">
              <a:defRPr sz="900" b="1">
                <a:solidFill>
                  <a:schemeClr val="bg1"/>
                </a:solidFill>
                <a:latin typeface="Verdana" charset="0"/>
                <a:ea typeface="Verdana" charset="0"/>
                <a:cs typeface="Verdana" charset="0"/>
              </a:defRPr>
            </a:lvl1pPr>
          </a:lstStyle>
          <a:p>
            <a:fld id="{C8DB6849-9C56-6D4E-AA70-3E3466A866E9}" type="slidenum">
              <a:rPr lang="en-US" smtClean="0"/>
              <a:pPr/>
              <a:t>‹#›</a:t>
            </a:fld>
            <a:endParaRPr lang="en-US" dirty="0"/>
          </a:p>
        </p:txBody>
      </p:sp>
      <p:sp>
        <p:nvSpPr>
          <p:cNvPr id="17" name="Rectangle 16"/>
          <p:cNvSpPr/>
          <p:nvPr userDrawn="1"/>
        </p:nvSpPr>
        <p:spPr>
          <a:xfrm>
            <a:off x="4841490" y="6371495"/>
            <a:ext cx="2509020" cy="230832"/>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a:t>
            </a:r>
            <a:r>
              <a:rPr kumimoji="0" lang="en-US" sz="900" b="0" i="0" u="none" strike="noStrike" kern="1200" cap="none" spc="0" normalizeH="0" baseline="0" noProof="0" dirty="0" err="1">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InterDigital</a:t>
            </a: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Inc. All Rights Reserved.</a:t>
            </a:r>
          </a:p>
        </p:txBody>
      </p:sp>
    </p:spTree>
    <p:extLst>
      <p:ext uri="{BB962C8B-B14F-4D97-AF65-F5344CB8AC3E}">
        <p14:creationId xmlns:p14="http://schemas.microsoft.com/office/powerpoint/2010/main" val="23525387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8200" y="6303628"/>
            <a:ext cx="1353671" cy="373343"/>
          </a:xfrm>
          <a:prstGeom prst="rect">
            <a:avLst/>
          </a:prstGeom>
        </p:spPr>
      </p:pic>
      <p:cxnSp>
        <p:nvCxnSpPr>
          <p:cNvPr id="11" name="Straight Connector 10"/>
          <p:cNvCxnSpPr/>
          <p:nvPr userDrawn="1"/>
        </p:nvCxnSpPr>
        <p:spPr>
          <a:xfrm>
            <a:off x="838200" y="6131859"/>
            <a:ext cx="10529047" cy="0"/>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7" name="Round Same Side Corner Rectangle 8"/>
          <p:cNvSpPr/>
          <p:nvPr userDrawn="1"/>
        </p:nvSpPr>
        <p:spPr>
          <a:xfrm>
            <a:off x="10940756" y="6356349"/>
            <a:ext cx="407894" cy="501651"/>
          </a:xfrm>
          <a:prstGeom prst="round2SameRect">
            <a:avLst>
              <a:gd name="adj1" fmla="val 50000"/>
              <a:gd name="adj2" fmla="val 0"/>
            </a:avLst>
          </a:prstGeom>
          <a:solidFill>
            <a:srgbClr val="009D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rgbClr val="009DE2"/>
              </a:solidFill>
            </a:endParaRPr>
          </a:p>
        </p:txBody>
      </p:sp>
      <p:sp>
        <p:nvSpPr>
          <p:cNvPr id="12" name="Rectangle 11"/>
          <p:cNvSpPr/>
          <p:nvPr userDrawn="1"/>
        </p:nvSpPr>
        <p:spPr>
          <a:xfrm>
            <a:off x="4841490" y="6371495"/>
            <a:ext cx="2509020" cy="230832"/>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a:t>
            </a:r>
            <a:r>
              <a:rPr kumimoji="0" lang="en-US" sz="900" b="0" i="0" u="none" strike="noStrike" kern="1200" cap="none" spc="0" normalizeH="0" baseline="0" noProof="0" dirty="0" err="1">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InterDigital</a:t>
            </a: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Inc. All Rights Reserved.</a:t>
            </a:r>
          </a:p>
        </p:txBody>
      </p:sp>
    </p:spTree>
    <p:extLst>
      <p:ext uri="{BB962C8B-B14F-4D97-AF65-F5344CB8AC3E}">
        <p14:creationId xmlns:p14="http://schemas.microsoft.com/office/powerpoint/2010/main" val="32183086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5" name="Rectangle 4"/>
          <p:cNvSpPr/>
          <p:nvPr userDrawn="1"/>
        </p:nvSpPr>
        <p:spPr>
          <a:xfrm>
            <a:off x="0" y="4238540"/>
            <a:ext cx="12192000" cy="2619460"/>
          </a:xfrm>
          <a:prstGeom prst="rect">
            <a:avLst/>
          </a:prstGeom>
          <a:solidFill>
            <a:srgbClr val="1329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p:cNvSpPr>
            <a:spLocks noGrp="1"/>
          </p:cNvSpPr>
          <p:nvPr>
            <p:ph type="title"/>
          </p:nvPr>
        </p:nvSpPr>
        <p:spPr>
          <a:xfrm>
            <a:off x="1452282" y="1546723"/>
            <a:ext cx="9901518" cy="1325563"/>
          </a:xfrm>
        </p:spPr>
        <p:txBody>
          <a:bodyPr>
            <a:normAutofit/>
          </a:bodyPr>
          <a:lstStyle>
            <a:lvl1pPr>
              <a:defRPr sz="2800">
                <a:solidFill>
                  <a:srgbClr val="132954"/>
                </a:solidFill>
                <a:latin typeface="Verdana" charset="0"/>
                <a:ea typeface="Verdana" charset="0"/>
                <a:cs typeface="Verdana" charset="0"/>
              </a:defRPr>
            </a:lvl1pPr>
          </a:lstStyle>
          <a:p>
            <a:r>
              <a:rPr lang="en-US" dirty="0"/>
              <a:t>Click to edit Master title style</a:t>
            </a:r>
          </a:p>
        </p:txBody>
      </p:sp>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l="1" r="77796"/>
          <a:stretch/>
        </p:blipFill>
        <p:spPr>
          <a:xfrm>
            <a:off x="838201" y="1906416"/>
            <a:ext cx="513580" cy="637960"/>
          </a:xfrm>
          <a:prstGeom prst="rect">
            <a:avLst/>
          </a:prstGeom>
        </p:spPr>
      </p:pic>
      <p:sp>
        <p:nvSpPr>
          <p:cNvPr id="12" name="Round Same Side Corner Rectangle 8"/>
          <p:cNvSpPr/>
          <p:nvPr userDrawn="1"/>
        </p:nvSpPr>
        <p:spPr>
          <a:xfrm>
            <a:off x="10940756" y="6356349"/>
            <a:ext cx="407894" cy="501651"/>
          </a:xfrm>
          <a:prstGeom prst="round2SameRect">
            <a:avLst>
              <a:gd name="adj1" fmla="val 50000"/>
              <a:gd name="adj2" fmla="val 0"/>
            </a:avLst>
          </a:prstGeom>
          <a:solidFill>
            <a:srgbClr val="009D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rgbClr val="009DE2"/>
              </a:solidFill>
            </a:endParaRPr>
          </a:p>
        </p:txBody>
      </p:sp>
      <p:sp>
        <p:nvSpPr>
          <p:cNvPr id="13" name="Slide Number Placeholder 5"/>
          <p:cNvSpPr txBox="1">
            <a:spLocks/>
          </p:cNvSpPr>
          <p:nvPr userDrawn="1"/>
        </p:nvSpPr>
        <p:spPr>
          <a:xfrm>
            <a:off x="10895611" y="6356350"/>
            <a:ext cx="498184" cy="365125"/>
          </a:xfrm>
          <a:prstGeom prst="rect">
            <a:avLst/>
          </a:prstGeom>
        </p:spPr>
        <p:txBody>
          <a:bodyPr vert="horz" lIns="91440" tIns="45720" rIns="91440" bIns="45720" rtlCol="0" anchor="ctr"/>
          <a:lstStyle>
            <a:defPPr>
              <a:defRPr lang="en-US"/>
            </a:defPPr>
            <a:lvl1pPr marL="0" algn="ctr" defTabSz="914400" rtl="0" eaLnBrk="1" latinLnBrk="0" hangingPunct="1">
              <a:defRPr sz="900" b="1" kern="1200">
                <a:solidFill>
                  <a:schemeClr val="bg1"/>
                </a:solidFill>
                <a:latin typeface="Verdana" charset="0"/>
                <a:ea typeface="Verdana" charset="0"/>
                <a:cs typeface="Verdana"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8DB6849-9C56-6D4E-AA70-3E3466A866E9}" type="slidenum">
              <a:rPr lang="en-US" smtClean="0"/>
              <a:pPr/>
              <a:t>‹#›</a:t>
            </a:fld>
            <a:endParaRPr lang="en-US" dirty="0"/>
          </a:p>
        </p:txBody>
      </p:sp>
      <p:sp>
        <p:nvSpPr>
          <p:cNvPr id="14" name="Rectangle 13"/>
          <p:cNvSpPr/>
          <p:nvPr userDrawn="1"/>
        </p:nvSpPr>
        <p:spPr>
          <a:xfrm>
            <a:off x="4841490" y="6371495"/>
            <a:ext cx="2509020" cy="230832"/>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a:t>
            </a:r>
            <a:r>
              <a:rPr kumimoji="0" lang="en-US" sz="900" b="0" i="0" u="none" strike="noStrike" kern="1200" cap="none" spc="0" normalizeH="0" baseline="0" noProof="0" dirty="0" err="1">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InterDigital</a:t>
            </a: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Inc. All Rights Reserved.</a:t>
            </a:r>
          </a:p>
        </p:txBody>
      </p:sp>
    </p:spTree>
    <p:extLst>
      <p:ext uri="{BB962C8B-B14F-4D97-AF65-F5344CB8AC3E}">
        <p14:creationId xmlns:p14="http://schemas.microsoft.com/office/powerpoint/2010/main" val="27456550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9" name="TextBox 8"/>
          <p:cNvSpPr txBox="1"/>
          <p:nvPr userDrawn="1"/>
        </p:nvSpPr>
        <p:spPr>
          <a:xfrm>
            <a:off x="0" y="3830022"/>
            <a:ext cx="8891016" cy="3027978"/>
          </a:xfrm>
          <a:prstGeom prst="rect">
            <a:avLst/>
          </a:prstGeom>
          <a:solidFill>
            <a:srgbClr val="132954"/>
          </a:solidFill>
        </p:spPr>
        <p:txBody>
          <a:bodyPr wrap="square" lIns="365760" tIns="365760" rIns="365760" bIns="365760" rtlCol="0" anchor="ctr" anchorCtr="0">
            <a:noAutofit/>
          </a:bodyPr>
          <a:lstStyle/>
          <a:p>
            <a:pPr lvl="1"/>
            <a:r>
              <a:rPr lang="en-US" sz="2000" b="0" baseline="0" dirty="0">
                <a:solidFill>
                  <a:schemeClr val="bg1"/>
                </a:solidFill>
                <a:latin typeface="Verdana" charset="0"/>
                <a:ea typeface="Verdana" charset="0"/>
                <a:cs typeface="Verdana" charset="0"/>
              </a:rPr>
              <a:t>About </a:t>
            </a:r>
            <a:r>
              <a:rPr lang="en-US" sz="2000" b="0" baseline="0" dirty="0" err="1">
                <a:solidFill>
                  <a:schemeClr val="bg1"/>
                </a:solidFill>
                <a:latin typeface="Verdana" charset="0"/>
                <a:ea typeface="Verdana" charset="0"/>
                <a:cs typeface="Verdana" charset="0"/>
              </a:rPr>
              <a:t>Chordant</a:t>
            </a:r>
            <a:r>
              <a:rPr lang="en-US" sz="2000" b="0" baseline="30000" dirty="0" err="1">
                <a:solidFill>
                  <a:schemeClr val="bg1"/>
                </a:solidFill>
                <a:latin typeface="Verdana" charset="0"/>
                <a:ea typeface="Verdana" charset="0"/>
                <a:cs typeface="Verdana" charset="0"/>
              </a:rPr>
              <a:t>TM</a:t>
            </a:r>
            <a:endParaRPr lang="en-US" sz="2000" b="0" baseline="30000" dirty="0">
              <a:solidFill>
                <a:schemeClr val="bg1"/>
              </a:solidFill>
              <a:latin typeface="Verdana" charset="0"/>
              <a:ea typeface="Verdana" charset="0"/>
              <a:cs typeface="Verdana" charset="0"/>
            </a:endParaRPr>
          </a:p>
          <a:p>
            <a:pPr lvl="1"/>
            <a:endParaRPr lang="en-US" sz="2000" b="0" baseline="0" dirty="0">
              <a:solidFill>
                <a:schemeClr val="bg1"/>
              </a:solidFill>
              <a:latin typeface="Verdana" charset="0"/>
              <a:ea typeface="Verdana" charset="0"/>
              <a:cs typeface="Verdana" charset="0"/>
            </a:endParaRPr>
          </a:p>
          <a:p>
            <a:pPr lvl="1"/>
            <a:r>
              <a:rPr lang="en-US" sz="1000" b="0" kern="1200" dirty="0" err="1">
                <a:solidFill>
                  <a:schemeClr val="bg1"/>
                </a:solidFill>
                <a:latin typeface="Verdana" charset="0"/>
                <a:ea typeface="Verdana" charset="0"/>
                <a:cs typeface="Verdana" charset="0"/>
              </a:rPr>
              <a:t>Chordant</a:t>
            </a:r>
            <a:r>
              <a:rPr lang="en-US" sz="1000" b="0" kern="1200" dirty="0">
                <a:solidFill>
                  <a:schemeClr val="bg1"/>
                </a:solidFill>
                <a:latin typeface="Verdana" charset="0"/>
                <a:ea typeface="Verdana" charset="0"/>
                <a:cs typeface="Verdana" charset="0"/>
              </a:rPr>
              <a:t>, an </a:t>
            </a:r>
            <a:r>
              <a:rPr lang="en-US" sz="1000" b="0" kern="1200" dirty="0" err="1">
                <a:solidFill>
                  <a:schemeClr val="bg1"/>
                </a:solidFill>
                <a:latin typeface="Verdana" charset="0"/>
                <a:ea typeface="Verdana" charset="0"/>
                <a:cs typeface="Verdana" charset="0"/>
              </a:rPr>
              <a:t>InterDigital</a:t>
            </a:r>
            <a:r>
              <a:rPr lang="en-US" sz="1000" b="0" kern="1200" dirty="0">
                <a:solidFill>
                  <a:schemeClr val="bg1"/>
                </a:solidFill>
                <a:latin typeface="Verdana" charset="0"/>
                <a:ea typeface="Verdana" charset="0"/>
                <a:cs typeface="Verdana" charset="0"/>
              </a:rPr>
              <a:t> business, is part of a global company passionate about innovation and a standards-based approach that stimulates thriving global ecosystems. Solutions powered by the </a:t>
            </a:r>
            <a:r>
              <a:rPr lang="en-US" sz="1000" b="0" kern="1200" dirty="0" err="1">
                <a:solidFill>
                  <a:schemeClr val="bg1"/>
                </a:solidFill>
                <a:latin typeface="Verdana" charset="0"/>
                <a:ea typeface="Verdana" charset="0"/>
                <a:cs typeface="Verdana" charset="0"/>
              </a:rPr>
              <a:t>Chordant</a:t>
            </a:r>
            <a:r>
              <a:rPr lang="en-US" sz="1000" b="0" kern="1200" dirty="0">
                <a:solidFill>
                  <a:schemeClr val="bg1"/>
                </a:solidFill>
                <a:latin typeface="Verdana" charset="0"/>
                <a:ea typeface="Verdana" charset="0"/>
                <a:cs typeface="Verdana" charset="0"/>
              </a:rPr>
              <a:t> platform address the fundamental challenges in Smart City deployments. Like a perfect chord of musical notes, the </a:t>
            </a:r>
            <a:r>
              <a:rPr lang="en-US" sz="1000" b="0" kern="1200" dirty="0" err="1">
                <a:solidFill>
                  <a:schemeClr val="bg1"/>
                </a:solidFill>
                <a:latin typeface="Verdana" charset="0"/>
                <a:ea typeface="Verdana" charset="0"/>
                <a:cs typeface="Verdana" charset="0"/>
              </a:rPr>
              <a:t>Chordant</a:t>
            </a:r>
            <a:r>
              <a:rPr lang="en-US" sz="1000" b="0" kern="1200" dirty="0">
                <a:solidFill>
                  <a:schemeClr val="bg1"/>
                </a:solidFill>
                <a:latin typeface="Verdana" charset="0"/>
                <a:ea typeface="Verdana" charset="0"/>
                <a:cs typeface="Verdana" charset="0"/>
              </a:rPr>
              <a:t> platform brings harmony to diverse devices, data and services. We have created one of the largest Smart City deployments integrating hundreds of transport data sources into a transport data marketplace. Our Smart City solutions have also been recognized by leading analyst firms and organizations.</a:t>
            </a:r>
          </a:p>
          <a:p>
            <a:pPr lvl="1"/>
            <a:endParaRPr lang="en-US" sz="1000" b="0" kern="1200" dirty="0">
              <a:solidFill>
                <a:schemeClr val="bg1"/>
              </a:solidFill>
              <a:latin typeface="Verdana" charset="0"/>
              <a:ea typeface="Verdana" charset="0"/>
              <a:cs typeface="Verdana" charset="0"/>
            </a:endParaRP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sz="1000" b="0" dirty="0">
                <a:solidFill>
                  <a:schemeClr val="bg1"/>
                </a:solidFill>
                <a:latin typeface="Verdana" charset="0"/>
                <a:ea typeface="Verdana" charset="0"/>
                <a:cs typeface="Verdana" charset="0"/>
              </a:rPr>
              <a:t>We invite you</a:t>
            </a:r>
            <a:r>
              <a:rPr lang="en-US" sz="1000" b="0" baseline="0" dirty="0">
                <a:solidFill>
                  <a:schemeClr val="bg1"/>
                </a:solidFill>
                <a:latin typeface="Verdana" charset="0"/>
                <a:ea typeface="Verdana" charset="0"/>
                <a:cs typeface="Verdana" charset="0"/>
              </a:rPr>
              <a:t> </a:t>
            </a:r>
            <a:r>
              <a:rPr lang="en-US" sz="1000" b="0" dirty="0">
                <a:solidFill>
                  <a:schemeClr val="bg1"/>
                </a:solidFill>
                <a:latin typeface="Verdana" charset="0"/>
                <a:ea typeface="Verdana" charset="0"/>
                <a:cs typeface="Verdana" charset="0"/>
              </a:rPr>
              <a:t>to experience our standard-based future-proof platform and meet our experienced and friendly team!</a:t>
            </a:r>
          </a:p>
          <a:p>
            <a:pPr lvl="1"/>
            <a:endParaRPr lang="en-US" sz="1800" baseline="30000" dirty="0">
              <a:solidFill>
                <a:schemeClr val="bg1"/>
              </a:solidFill>
              <a:latin typeface="Verdana" charset="0"/>
              <a:ea typeface="Verdana" charset="0"/>
              <a:cs typeface="Verdana" charset="0"/>
            </a:endParaRPr>
          </a:p>
          <a:p>
            <a:pPr lvl="1"/>
            <a:r>
              <a:rPr lang="en-US" sz="1500" b="1" baseline="30000" dirty="0">
                <a:solidFill>
                  <a:schemeClr val="bg1"/>
                </a:solidFill>
                <a:latin typeface="Verdana" charset="0"/>
                <a:ea typeface="Verdana" charset="0"/>
                <a:cs typeface="Verdana" charset="0"/>
                <a:hlinkClick r:id="rId2"/>
              </a:rPr>
              <a:t>www.chordant.io</a:t>
            </a:r>
            <a:endParaRPr lang="en-US" sz="1500" b="1" baseline="30000" dirty="0">
              <a:solidFill>
                <a:schemeClr val="bg1"/>
              </a:solidFill>
              <a:latin typeface="Verdana" charset="0"/>
              <a:ea typeface="Verdana" charset="0"/>
              <a:cs typeface="Verdana" charset="0"/>
            </a:endParaRPr>
          </a:p>
        </p:txBody>
      </p:sp>
      <p:sp>
        <p:nvSpPr>
          <p:cNvPr id="11" name="TextBox 10"/>
          <p:cNvSpPr txBox="1"/>
          <p:nvPr userDrawn="1"/>
        </p:nvSpPr>
        <p:spPr>
          <a:xfrm>
            <a:off x="8891016" y="3830021"/>
            <a:ext cx="3300984" cy="3027979"/>
          </a:xfrm>
          <a:prstGeom prst="rect">
            <a:avLst/>
          </a:prstGeom>
          <a:solidFill>
            <a:srgbClr val="00ADEE"/>
          </a:solidFill>
        </p:spPr>
        <p:txBody>
          <a:bodyPr wrap="square" lIns="91440" tIns="274320" bIns="274320" rtlCol="0">
            <a:noAutofit/>
          </a:bodyPr>
          <a:lstStyle/>
          <a:p>
            <a:pPr algn="ctr"/>
            <a:endParaRPr lang="en-US" sz="1500" b="1" dirty="0">
              <a:solidFill>
                <a:schemeClr val="bg1"/>
              </a:solidFill>
              <a:latin typeface="Verdana" charset="0"/>
              <a:ea typeface="Verdana" charset="0"/>
              <a:cs typeface="Verdana" charset="0"/>
            </a:endParaRPr>
          </a:p>
          <a:p>
            <a:pPr algn="ctr"/>
            <a:r>
              <a:rPr lang="en-US" sz="1500" b="1" dirty="0">
                <a:solidFill>
                  <a:schemeClr val="bg1"/>
                </a:solidFill>
                <a:latin typeface="Verdana" charset="0"/>
                <a:ea typeface="Verdana" charset="0"/>
                <a:cs typeface="Verdana" charset="0"/>
              </a:rPr>
              <a:t>New York</a:t>
            </a:r>
          </a:p>
          <a:p>
            <a:pPr algn="ctr"/>
            <a:r>
              <a:rPr lang="en-US" sz="1300" dirty="0">
                <a:solidFill>
                  <a:schemeClr val="bg1"/>
                </a:solidFill>
                <a:latin typeface="Verdana" charset="0"/>
                <a:ea typeface="Verdana" charset="0"/>
                <a:cs typeface="Verdana" charset="0"/>
              </a:rPr>
              <a:t>2 Huntington</a:t>
            </a:r>
            <a:r>
              <a:rPr lang="en-US" sz="1300" baseline="0" dirty="0">
                <a:solidFill>
                  <a:schemeClr val="bg1"/>
                </a:solidFill>
                <a:latin typeface="Verdana" charset="0"/>
                <a:ea typeface="Verdana" charset="0"/>
                <a:cs typeface="Verdana" charset="0"/>
              </a:rPr>
              <a:t> Quadrangle</a:t>
            </a:r>
          </a:p>
          <a:p>
            <a:pPr algn="ctr"/>
            <a:r>
              <a:rPr lang="en-US" sz="1300" baseline="0" dirty="0">
                <a:solidFill>
                  <a:schemeClr val="bg1"/>
                </a:solidFill>
                <a:latin typeface="Verdana" charset="0"/>
                <a:ea typeface="Verdana" charset="0"/>
                <a:cs typeface="Verdana" charset="0"/>
              </a:rPr>
              <a:t>Melville, NY 11747</a:t>
            </a:r>
            <a:endParaRPr lang="en-US" sz="1300" dirty="0">
              <a:solidFill>
                <a:schemeClr val="bg1"/>
              </a:solidFill>
              <a:latin typeface="Verdana" charset="0"/>
              <a:ea typeface="Verdana" charset="0"/>
              <a:cs typeface="Verdana" charset="0"/>
            </a:endParaRPr>
          </a:p>
          <a:p>
            <a:pPr algn="ctr"/>
            <a:endParaRPr lang="en-US" sz="1500" dirty="0">
              <a:solidFill>
                <a:schemeClr val="bg1"/>
              </a:solidFill>
              <a:latin typeface="Verdana" charset="0"/>
              <a:ea typeface="Verdana" charset="0"/>
              <a:cs typeface="Verdana" charset="0"/>
            </a:endParaRPr>
          </a:p>
          <a:p>
            <a:pPr algn="ctr"/>
            <a:r>
              <a:rPr lang="en-US" sz="1500" b="1" dirty="0">
                <a:solidFill>
                  <a:schemeClr val="bg1"/>
                </a:solidFill>
                <a:latin typeface="Verdana" charset="0"/>
                <a:ea typeface="Verdana" charset="0"/>
                <a:cs typeface="Verdana" charset="0"/>
              </a:rPr>
              <a:t>London</a:t>
            </a:r>
          </a:p>
          <a:p>
            <a:pPr algn="ctr"/>
            <a:r>
              <a:rPr lang="en-US" sz="1300" dirty="0">
                <a:solidFill>
                  <a:schemeClr val="bg1"/>
                </a:solidFill>
                <a:latin typeface="Verdana" charset="0"/>
                <a:ea typeface="Verdana" charset="0"/>
                <a:cs typeface="Verdana" charset="0"/>
              </a:rPr>
              <a:t>64 Great Eastern Street,</a:t>
            </a:r>
          </a:p>
          <a:p>
            <a:pPr algn="ctr"/>
            <a:r>
              <a:rPr lang="en-US" sz="1300" dirty="0">
                <a:solidFill>
                  <a:schemeClr val="bg1"/>
                </a:solidFill>
                <a:latin typeface="Verdana" charset="0"/>
                <a:ea typeface="Verdana" charset="0"/>
                <a:cs typeface="Verdana" charset="0"/>
              </a:rPr>
              <a:t>London, UK EC2A 3QR</a:t>
            </a:r>
          </a:p>
          <a:p>
            <a:pPr algn="ctr"/>
            <a:endParaRPr lang="en-US" sz="1300" dirty="0">
              <a:solidFill>
                <a:schemeClr val="bg1"/>
              </a:solidFill>
              <a:latin typeface="Verdana" charset="0"/>
              <a:ea typeface="Verdana" charset="0"/>
              <a:cs typeface="Verdana" charset="0"/>
            </a:endParaRPr>
          </a:p>
          <a:p>
            <a:pPr algn="ctr"/>
            <a:r>
              <a:rPr lang="en-US" sz="1300" b="1" dirty="0">
                <a:solidFill>
                  <a:schemeClr val="bg1"/>
                </a:solidFill>
                <a:latin typeface="Verdana" charset="0"/>
                <a:ea typeface="Verdana" charset="0"/>
                <a:cs typeface="Verdana" charset="0"/>
                <a:hlinkClick r:id="rId3"/>
              </a:rPr>
              <a:t>sales@chordant.io</a:t>
            </a:r>
            <a:endParaRPr lang="en-US" sz="1500" baseline="30000" dirty="0">
              <a:solidFill>
                <a:schemeClr val="bg1"/>
              </a:solidFill>
            </a:endParaRPr>
          </a:p>
        </p:txBody>
      </p:sp>
      <p:sp>
        <p:nvSpPr>
          <p:cNvPr id="2" name="Title 1"/>
          <p:cNvSpPr>
            <a:spLocks noGrp="1"/>
          </p:cNvSpPr>
          <p:nvPr>
            <p:ph type="title"/>
          </p:nvPr>
        </p:nvSpPr>
        <p:spPr>
          <a:xfrm>
            <a:off x="1452282" y="1374531"/>
            <a:ext cx="9901518" cy="1325563"/>
          </a:xfrm>
        </p:spPr>
        <p:txBody>
          <a:bodyPr>
            <a:normAutofit/>
          </a:bodyPr>
          <a:lstStyle>
            <a:lvl1pPr>
              <a:defRPr sz="2800">
                <a:solidFill>
                  <a:srgbClr val="132954"/>
                </a:solidFill>
                <a:latin typeface="Verdana" charset="0"/>
                <a:ea typeface="Verdana" charset="0"/>
                <a:cs typeface="Verdana" charset="0"/>
              </a:defRPr>
            </a:lvl1pPr>
          </a:lstStyle>
          <a:p>
            <a:r>
              <a:rPr lang="en-US" dirty="0"/>
              <a:t>Click to edit Master title style</a:t>
            </a:r>
          </a:p>
        </p:txBody>
      </p:sp>
      <p:pic>
        <p:nvPicPr>
          <p:cNvPr id="15" name="Picture 14"/>
          <p:cNvPicPr>
            <a:picLocks noChangeAspect="1"/>
          </p:cNvPicPr>
          <p:nvPr userDrawn="1"/>
        </p:nvPicPr>
        <p:blipFill rotWithShape="1">
          <a:blip r:embed="rId4">
            <a:extLst>
              <a:ext uri="{28A0092B-C50C-407E-A947-70E740481C1C}">
                <a14:useLocalDpi xmlns:a14="http://schemas.microsoft.com/office/drawing/2010/main" val="0"/>
              </a:ext>
            </a:extLst>
          </a:blip>
          <a:srcRect l="1" r="77796"/>
          <a:stretch/>
        </p:blipFill>
        <p:spPr>
          <a:xfrm>
            <a:off x="206830" y="4089493"/>
            <a:ext cx="513580" cy="637960"/>
          </a:xfrm>
          <a:prstGeom prst="rect">
            <a:avLst/>
          </a:prstGeom>
        </p:spPr>
      </p:pic>
    </p:spTree>
    <p:extLst>
      <p:ext uri="{BB962C8B-B14F-4D97-AF65-F5344CB8AC3E}">
        <p14:creationId xmlns:p14="http://schemas.microsoft.com/office/powerpoint/2010/main" val="25223105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13295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p:cNvSpPr>
            <a:spLocks noGrp="1"/>
          </p:cNvSpPr>
          <p:nvPr>
            <p:ph type="ctrTitle" hasCustomPrompt="1"/>
          </p:nvPr>
        </p:nvSpPr>
        <p:spPr>
          <a:xfrm>
            <a:off x="2117911" y="2541353"/>
            <a:ext cx="8171330" cy="1775293"/>
          </a:xfrm>
        </p:spPr>
        <p:txBody>
          <a:bodyPr anchor="ctr">
            <a:normAutofit/>
          </a:bodyPr>
          <a:lstStyle>
            <a:lvl1pPr algn="ctr">
              <a:defRPr sz="6000" baseline="0">
                <a:solidFill>
                  <a:schemeClr val="bg1"/>
                </a:solidFill>
                <a:latin typeface="Verdana" charset="0"/>
                <a:ea typeface="Verdana" charset="0"/>
                <a:cs typeface="Verdana" charset="0"/>
              </a:defRPr>
            </a:lvl1pPr>
          </a:lstStyle>
          <a:p>
            <a:r>
              <a:rPr lang="en-US" dirty="0"/>
              <a:t>Thank you</a:t>
            </a:r>
          </a:p>
        </p:txBody>
      </p:sp>
      <p:pic>
        <p:nvPicPr>
          <p:cNvPr id="14" name="Picture 13"/>
          <p:cNvPicPr>
            <a:picLocks noChangeAspect="1"/>
          </p:cNvPicPr>
          <p:nvPr userDrawn="1"/>
        </p:nvPicPr>
        <p:blipFill rotWithShape="1">
          <a:blip r:embed="rId2">
            <a:extLst>
              <a:ext uri="{28A0092B-C50C-407E-A947-70E740481C1C}">
                <a14:useLocalDpi xmlns:a14="http://schemas.microsoft.com/office/drawing/2010/main" val="0"/>
              </a:ext>
            </a:extLst>
          </a:blip>
          <a:srcRect l="1" r="77796"/>
          <a:stretch/>
        </p:blipFill>
        <p:spPr>
          <a:xfrm>
            <a:off x="10840570" y="5500533"/>
            <a:ext cx="778985" cy="967641"/>
          </a:xfrm>
          <a:prstGeom prst="rect">
            <a:avLst/>
          </a:prstGeom>
        </p:spPr>
      </p:pic>
      <p:sp>
        <p:nvSpPr>
          <p:cNvPr id="5" name="Rectangle 4"/>
          <p:cNvSpPr/>
          <p:nvPr userDrawn="1"/>
        </p:nvSpPr>
        <p:spPr>
          <a:xfrm>
            <a:off x="4820651" y="6371495"/>
            <a:ext cx="2550699" cy="230832"/>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a:t>
            </a:r>
            <a:r>
              <a:rPr kumimoji="0" lang="en-US" sz="900" b="0" i="0" u="none" strike="noStrike" kern="1200" cap="none" spc="0" normalizeH="0" baseline="0" noProof="0" dirty="0" err="1">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InterDigital</a:t>
            </a: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Inc. All Rights Reserved.</a:t>
            </a:r>
          </a:p>
        </p:txBody>
      </p:sp>
    </p:spTree>
    <p:extLst>
      <p:ext uri="{BB962C8B-B14F-4D97-AF65-F5344CB8AC3E}">
        <p14:creationId xmlns:p14="http://schemas.microsoft.com/office/powerpoint/2010/main" val="25808637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ext block - with bar">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9"/>
            <a:ext cx="10972800" cy="842381"/>
          </a:xfrm>
          <a:prstGeom prst="rect">
            <a:avLst/>
          </a:prstGeom>
        </p:spPr>
        <p:txBody>
          <a:bodyPr vert="horz" lIns="68580" tIns="34290" rIns="68580" bIns="34290"/>
          <a:lstStyle>
            <a:lvl1pPr>
              <a:defRPr sz="3733" b="1" i="0">
                <a:latin typeface="Calibri"/>
                <a:cs typeface="Calibri"/>
              </a:defRPr>
            </a:lvl1pPr>
          </a:lstStyle>
          <a:p>
            <a:r>
              <a:rPr lang="en-US" dirty="0"/>
              <a:t>Click to edit Master title style</a:t>
            </a:r>
          </a:p>
        </p:txBody>
      </p:sp>
      <p:sp>
        <p:nvSpPr>
          <p:cNvPr id="4" name="Content Placeholder 3"/>
          <p:cNvSpPr>
            <a:spLocks noGrp="1"/>
          </p:cNvSpPr>
          <p:nvPr>
            <p:ph sz="quarter" idx="13"/>
          </p:nvPr>
        </p:nvSpPr>
        <p:spPr>
          <a:xfrm>
            <a:off x="604846" y="1239443"/>
            <a:ext cx="10993439" cy="4705756"/>
          </a:xfrm>
          <a:prstGeom prst="rect">
            <a:avLst/>
          </a:prstGeom>
        </p:spPr>
        <p:txBody>
          <a:bodyPr vert="horz" lIns="68580" tIns="34290" rIns="68580" bIns="3429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4"/>
          <p:cNvSpPr>
            <a:spLocks noGrp="1"/>
          </p:cNvSpPr>
          <p:nvPr>
            <p:ph type="ftr" sz="quarter" idx="3"/>
          </p:nvPr>
        </p:nvSpPr>
        <p:spPr>
          <a:xfrm>
            <a:off x="4165600" y="6356351"/>
            <a:ext cx="3860800" cy="365125"/>
          </a:xfrm>
          <a:prstGeom prst="rect">
            <a:avLst/>
          </a:prstGeom>
        </p:spPr>
        <p:txBody>
          <a:bodyPr vert="horz" lIns="68580" tIns="34290" rIns="68580" bIns="34290" rtlCol="0" anchor="ctr"/>
          <a:lstStyle>
            <a:lvl1pPr marL="0" marR="0" indent="0" algn="ctr" defTabSz="914332" rtl="0" eaLnBrk="1" fontAlgn="auto" latinLnBrk="0" hangingPunct="1">
              <a:lnSpc>
                <a:spcPct val="100000"/>
              </a:lnSpc>
              <a:spcBef>
                <a:spcPts val="0"/>
              </a:spcBef>
              <a:spcAft>
                <a:spcPts val="0"/>
              </a:spcAft>
              <a:buClrTx/>
              <a:buSzTx/>
              <a:buFontTx/>
              <a:buNone/>
              <a:tabLst/>
              <a:defRPr sz="1067" b="0" i="0">
                <a:solidFill>
                  <a:srgbClr val="FFFFFF"/>
                </a:solidFill>
                <a:latin typeface="Calibri Light"/>
                <a:cs typeface="Calibri Light"/>
              </a:defRPr>
            </a:lvl1pPr>
          </a:lstStyle>
          <a:p>
            <a:r>
              <a:rPr lang="en-US" dirty="0"/>
              <a:t>© 2017 InterDigital, Inc. All Rights Reserved.</a:t>
            </a:r>
          </a:p>
        </p:txBody>
      </p:sp>
      <p:sp>
        <p:nvSpPr>
          <p:cNvPr id="3" name="Slide Number Placeholder 2"/>
          <p:cNvSpPr>
            <a:spLocks noGrp="1"/>
          </p:cNvSpPr>
          <p:nvPr>
            <p:ph type="sldNum" sz="quarter" idx="14"/>
          </p:nvPr>
        </p:nvSpPr>
        <p:spPr/>
        <p:txBody>
          <a:bodyPr/>
          <a:lstStyle/>
          <a:p>
            <a:fld id="{5D9E6825-6159-436F-97B7-849D691F43BE}" type="slidenum">
              <a:rPr lang="en-US" smtClean="0"/>
              <a:pPr/>
              <a:t>‹#›</a:t>
            </a:fld>
            <a:endParaRPr lang="en-US" dirty="0"/>
          </a:p>
        </p:txBody>
      </p:sp>
    </p:spTree>
    <p:extLst>
      <p:ext uri="{BB962C8B-B14F-4D97-AF65-F5344CB8AC3E}">
        <p14:creationId xmlns:p14="http://schemas.microsoft.com/office/powerpoint/2010/main" val="963454558"/>
      </p:ext>
    </p:extLst>
  </p:cSld>
  <p:clrMapOvr>
    <a:masterClrMapping/>
  </p:clrMapOvr>
  <p:transition spd="slow" advClick="0" advTm="15000">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Round Same Side Corner Rectangle 8"/>
          <p:cNvSpPr/>
          <p:nvPr userDrawn="1"/>
        </p:nvSpPr>
        <p:spPr>
          <a:xfrm>
            <a:off x="10940756" y="6356349"/>
            <a:ext cx="407894" cy="501651"/>
          </a:xfrm>
          <a:prstGeom prst="round2SameRect">
            <a:avLst>
              <a:gd name="adj1" fmla="val 50000"/>
              <a:gd name="adj2" fmla="val 0"/>
            </a:avLst>
          </a:prstGeom>
          <a:solidFill>
            <a:srgbClr val="009D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rgbClr val="009DE2"/>
              </a:solidFill>
            </a:endParaRPr>
          </a:p>
        </p:txBody>
      </p:sp>
      <p:sp>
        <p:nvSpPr>
          <p:cNvPr id="2" name="Title 1"/>
          <p:cNvSpPr>
            <a:spLocks noGrp="1"/>
          </p:cNvSpPr>
          <p:nvPr>
            <p:ph type="title"/>
          </p:nvPr>
        </p:nvSpPr>
        <p:spPr>
          <a:xfrm>
            <a:off x="1452282" y="365125"/>
            <a:ext cx="9901518" cy="1325563"/>
          </a:xfrm>
        </p:spPr>
        <p:txBody>
          <a:bodyPr>
            <a:normAutofit/>
          </a:bodyPr>
          <a:lstStyle>
            <a:lvl1pPr>
              <a:defRPr sz="2800">
                <a:solidFill>
                  <a:srgbClr val="132954"/>
                </a:solidFill>
                <a:latin typeface="Verdana" charset="0"/>
                <a:ea typeface="Verdana" charset="0"/>
                <a:cs typeface="Verdana" charset="0"/>
              </a:defRPr>
            </a:lvl1pPr>
          </a:lstStyle>
          <a:p>
            <a:r>
              <a:rPr lang="en-US" dirty="0"/>
              <a:t>Click to edit Master title style</a:t>
            </a:r>
          </a:p>
        </p:txBody>
      </p:sp>
      <p:sp>
        <p:nvSpPr>
          <p:cNvPr id="3" name="Content Placeholder 2"/>
          <p:cNvSpPr>
            <a:spLocks noGrp="1"/>
          </p:cNvSpPr>
          <p:nvPr>
            <p:ph idx="1"/>
          </p:nvPr>
        </p:nvSpPr>
        <p:spPr>
          <a:xfrm>
            <a:off x="838200" y="1849696"/>
            <a:ext cx="10515600" cy="3741457"/>
          </a:xfrm>
        </p:spPr>
        <p:txBody>
          <a:bodyPr/>
          <a:lstStyle>
            <a:lvl1pPr marL="0" indent="0">
              <a:buNone/>
              <a:defRPr sz="2000">
                <a:solidFill>
                  <a:schemeClr val="tx1">
                    <a:lumMod val="50000"/>
                    <a:lumOff val="50000"/>
                  </a:schemeClr>
                </a:solidFill>
                <a:latin typeface="Verdana" charset="0"/>
                <a:ea typeface="Verdana" charset="0"/>
                <a:cs typeface="Verdana" charset="0"/>
              </a:defRPr>
            </a:lvl1pPr>
            <a:lvl2pPr>
              <a:defRPr sz="1800">
                <a:solidFill>
                  <a:schemeClr val="tx1">
                    <a:lumMod val="50000"/>
                    <a:lumOff val="50000"/>
                  </a:schemeClr>
                </a:solidFill>
                <a:latin typeface="Verdana" charset="0"/>
                <a:ea typeface="Verdana" charset="0"/>
                <a:cs typeface="Verdana" charset="0"/>
              </a:defRPr>
            </a:lvl2pPr>
            <a:lvl3pPr>
              <a:defRPr sz="1600">
                <a:solidFill>
                  <a:schemeClr val="tx1">
                    <a:lumMod val="50000"/>
                    <a:lumOff val="50000"/>
                  </a:schemeClr>
                </a:solidFill>
                <a:latin typeface="Verdana" charset="0"/>
                <a:ea typeface="Verdana" charset="0"/>
                <a:cs typeface="Verdana" charset="0"/>
              </a:defRPr>
            </a:lvl3pPr>
            <a:lvl4pPr>
              <a:defRPr sz="1600">
                <a:solidFill>
                  <a:schemeClr val="tx1">
                    <a:lumMod val="50000"/>
                    <a:lumOff val="50000"/>
                  </a:schemeClr>
                </a:solidFill>
                <a:latin typeface="Verdana" charset="0"/>
                <a:ea typeface="Verdana" charset="0"/>
                <a:cs typeface="Verdana" charset="0"/>
              </a:defRPr>
            </a:lvl4pPr>
            <a:lvl5pPr>
              <a:defRPr sz="1600">
                <a:solidFill>
                  <a:schemeClr val="tx1">
                    <a:lumMod val="50000"/>
                    <a:lumOff val="50000"/>
                  </a:schemeClr>
                </a:solidFill>
                <a:latin typeface="Verdana" charset="0"/>
                <a:ea typeface="Verdana" charset="0"/>
                <a:cs typeface="Verdana"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10895611" y="6356350"/>
            <a:ext cx="498184" cy="365125"/>
          </a:xfrm>
        </p:spPr>
        <p:txBody>
          <a:bodyPr/>
          <a:lstStyle>
            <a:lvl1pPr algn="ctr">
              <a:defRPr sz="900" b="1">
                <a:solidFill>
                  <a:schemeClr val="bg1"/>
                </a:solidFill>
                <a:latin typeface="Verdana" charset="0"/>
                <a:ea typeface="Verdana" charset="0"/>
                <a:cs typeface="Verdana" charset="0"/>
              </a:defRPr>
            </a:lvl1pPr>
          </a:lstStyle>
          <a:p>
            <a:fld id="{C8DB6849-9C56-6D4E-AA70-3E3466A866E9}"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8200" y="6303628"/>
            <a:ext cx="1353671" cy="373343"/>
          </a:xfrm>
          <a:prstGeom prst="rect">
            <a:avLst/>
          </a:prstGeom>
        </p:spPr>
      </p:pic>
      <p:cxnSp>
        <p:nvCxnSpPr>
          <p:cNvPr id="11" name="Straight Connector 10"/>
          <p:cNvCxnSpPr/>
          <p:nvPr userDrawn="1"/>
        </p:nvCxnSpPr>
        <p:spPr>
          <a:xfrm>
            <a:off x="838200" y="6131859"/>
            <a:ext cx="10529047" cy="0"/>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5" name="Rectangle 4"/>
          <p:cNvSpPr/>
          <p:nvPr userDrawn="1"/>
        </p:nvSpPr>
        <p:spPr>
          <a:xfrm>
            <a:off x="4820651" y="6371495"/>
            <a:ext cx="2550699" cy="230832"/>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a:t>
            </a:r>
            <a:r>
              <a:rPr kumimoji="0" lang="en-US" sz="900" b="0" i="0" u="none" strike="noStrike" kern="1200" cap="none" spc="0" normalizeH="0" baseline="0" noProof="0" dirty="0" err="1">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InterDigital</a:t>
            </a: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Inc. All Rights Reserved.</a:t>
            </a:r>
          </a:p>
        </p:txBody>
      </p:sp>
    </p:spTree>
    <p:extLst>
      <p:ext uri="{BB962C8B-B14F-4D97-AF65-F5344CB8AC3E}">
        <p14:creationId xmlns:p14="http://schemas.microsoft.com/office/powerpoint/2010/main" val="213951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52282" y="365125"/>
            <a:ext cx="9901518" cy="1325563"/>
          </a:xfrm>
        </p:spPr>
        <p:txBody>
          <a:bodyPr>
            <a:normAutofit/>
          </a:bodyPr>
          <a:lstStyle>
            <a:lvl1pPr>
              <a:defRPr sz="2800">
                <a:solidFill>
                  <a:srgbClr val="132954"/>
                </a:solidFill>
                <a:latin typeface="Verdana" charset="0"/>
                <a:ea typeface="Verdana" charset="0"/>
                <a:cs typeface="Verdana" charset="0"/>
              </a:defRPr>
            </a:lvl1pPr>
          </a:lstStyle>
          <a:p>
            <a:r>
              <a:rPr lang="en-US" dirty="0"/>
              <a:t>Click to edit Master title style</a:t>
            </a:r>
          </a:p>
        </p:txBody>
      </p:sp>
      <p:sp>
        <p:nvSpPr>
          <p:cNvPr id="3" name="Content Placeholder 2"/>
          <p:cNvSpPr>
            <a:spLocks noGrp="1"/>
          </p:cNvSpPr>
          <p:nvPr>
            <p:ph idx="1"/>
          </p:nvPr>
        </p:nvSpPr>
        <p:spPr>
          <a:xfrm>
            <a:off x="838200" y="1849696"/>
            <a:ext cx="5079858" cy="3741457"/>
          </a:xfrm>
        </p:spPr>
        <p:txBody>
          <a:bodyPr/>
          <a:lstStyle>
            <a:lvl1pPr marL="0" indent="0">
              <a:buNone/>
              <a:defRPr sz="2000">
                <a:solidFill>
                  <a:schemeClr val="tx1">
                    <a:lumMod val="50000"/>
                    <a:lumOff val="50000"/>
                  </a:schemeClr>
                </a:solidFill>
                <a:latin typeface="Verdana" charset="0"/>
                <a:ea typeface="Verdana" charset="0"/>
                <a:cs typeface="Verdana" charset="0"/>
              </a:defRPr>
            </a:lvl1pPr>
            <a:lvl2pPr>
              <a:defRPr sz="1800">
                <a:solidFill>
                  <a:schemeClr val="tx1">
                    <a:lumMod val="50000"/>
                    <a:lumOff val="50000"/>
                  </a:schemeClr>
                </a:solidFill>
                <a:latin typeface="Verdana" charset="0"/>
                <a:ea typeface="Verdana" charset="0"/>
                <a:cs typeface="Verdana" charset="0"/>
              </a:defRPr>
            </a:lvl2pPr>
            <a:lvl3pPr>
              <a:defRPr sz="1600">
                <a:solidFill>
                  <a:schemeClr val="tx1">
                    <a:lumMod val="50000"/>
                    <a:lumOff val="50000"/>
                  </a:schemeClr>
                </a:solidFill>
                <a:latin typeface="Verdana" charset="0"/>
                <a:ea typeface="Verdana" charset="0"/>
                <a:cs typeface="Verdana" charset="0"/>
              </a:defRPr>
            </a:lvl3pPr>
            <a:lvl4pPr>
              <a:defRPr sz="1600">
                <a:solidFill>
                  <a:schemeClr val="tx1">
                    <a:lumMod val="50000"/>
                    <a:lumOff val="50000"/>
                  </a:schemeClr>
                </a:solidFill>
                <a:latin typeface="Verdana" charset="0"/>
                <a:ea typeface="Verdana" charset="0"/>
                <a:cs typeface="Verdana" charset="0"/>
              </a:defRPr>
            </a:lvl4pPr>
            <a:lvl5pPr>
              <a:defRPr sz="1600">
                <a:solidFill>
                  <a:schemeClr val="tx1">
                    <a:lumMod val="50000"/>
                    <a:lumOff val="50000"/>
                  </a:schemeClr>
                </a:solidFill>
                <a:latin typeface="Verdana" charset="0"/>
                <a:ea typeface="Verdana" charset="0"/>
                <a:cs typeface="Verdana"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8200" y="6303628"/>
            <a:ext cx="1353671" cy="373343"/>
          </a:xfrm>
          <a:prstGeom prst="rect">
            <a:avLst/>
          </a:prstGeom>
        </p:spPr>
      </p:pic>
      <p:cxnSp>
        <p:nvCxnSpPr>
          <p:cNvPr id="11" name="Straight Connector 10"/>
          <p:cNvCxnSpPr/>
          <p:nvPr userDrawn="1"/>
        </p:nvCxnSpPr>
        <p:spPr>
          <a:xfrm>
            <a:off x="838200" y="6131859"/>
            <a:ext cx="10529047" cy="0"/>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p:cNvSpPr>
            <a:spLocks noGrp="1"/>
          </p:cNvSpPr>
          <p:nvPr>
            <p:ph idx="13"/>
          </p:nvPr>
        </p:nvSpPr>
        <p:spPr>
          <a:xfrm>
            <a:off x="6260495" y="1849696"/>
            <a:ext cx="5079858" cy="3741457"/>
          </a:xfrm>
        </p:spPr>
        <p:txBody>
          <a:bodyPr/>
          <a:lstStyle>
            <a:lvl1pPr marL="0" indent="0">
              <a:buNone/>
              <a:defRPr sz="2000">
                <a:solidFill>
                  <a:schemeClr val="tx1">
                    <a:lumMod val="50000"/>
                    <a:lumOff val="50000"/>
                  </a:schemeClr>
                </a:solidFill>
                <a:latin typeface="Verdana" charset="0"/>
                <a:ea typeface="Verdana" charset="0"/>
                <a:cs typeface="Verdana" charset="0"/>
              </a:defRPr>
            </a:lvl1pPr>
            <a:lvl2pPr>
              <a:defRPr sz="1800">
                <a:solidFill>
                  <a:schemeClr val="tx1">
                    <a:lumMod val="50000"/>
                    <a:lumOff val="50000"/>
                  </a:schemeClr>
                </a:solidFill>
                <a:latin typeface="Verdana" charset="0"/>
                <a:ea typeface="Verdana" charset="0"/>
                <a:cs typeface="Verdana" charset="0"/>
              </a:defRPr>
            </a:lvl2pPr>
            <a:lvl3pPr>
              <a:defRPr sz="1600">
                <a:solidFill>
                  <a:schemeClr val="tx1">
                    <a:lumMod val="50000"/>
                    <a:lumOff val="50000"/>
                  </a:schemeClr>
                </a:solidFill>
                <a:latin typeface="Verdana" charset="0"/>
                <a:ea typeface="Verdana" charset="0"/>
                <a:cs typeface="Verdana" charset="0"/>
              </a:defRPr>
            </a:lvl3pPr>
            <a:lvl4pPr>
              <a:defRPr sz="1600">
                <a:solidFill>
                  <a:schemeClr val="tx1">
                    <a:lumMod val="50000"/>
                    <a:lumOff val="50000"/>
                  </a:schemeClr>
                </a:solidFill>
                <a:latin typeface="Verdana" charset="0"/>
                <a:ea typeface="Verdana" charset="0"/>
                <a:cs typeface="Verdana" charset="0"/>
              </a:defRPr>
            </a:lvl4pPr>
            <a:lvl5pPr>
              <a:defRPr sz="1600">
                <a:solidFill>
                  <a:schemeClr val="tx1">
                    <a:lumMod val="50000"/>
                    <a:lumOff val="50000"/>
                  </a:schemeClr>
                </a:solidFill>
                <a:latin typeface="Verdana" charset="0"/>
                <a:ea typeface="Verdana" charset="0"/>
                <a:cs typeface="Verdana"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Round Same Side Corner Rectangle 8"/>
          <p:cNvSpPr/>
          <p:nvPr userDrawn="1"/>
        </p:nvSpPr>
        <p:spPr>
          <a:xfrm>
            <a:off x="10940756" y="6356349"/>
            <a:ext cx="407894" cy="501651"/>
          </a:xfrm>
          <a:prstGeom prst="round2SameRect">
            <a:avLst>
              <a:gd name="adj1" fmla="val 50000"/>
              <a:gd name="adj2" fmla="val 0"/>
            </a:avLst>
          </a:prstGeom>
          <a:solidFill>
            <a:srgbClr val="009D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rgbClr val="009DE2"/>
              </a:solidFill>
            </a:endParaRPr>
          </a:p>
        </p:txBody>
      </p:sp>
      <p:sp>
        <p:nvSpPr>
          <p:cNvPr id="14" name="Slide Number Placeholder 5"/>
          <p:cNvSpPr>
            <a:spLocks noGrp="1"/>
          </p:cNvSpPr>
          <p:nvPr>
            <p:ph type="sldNum" sz="quarter" idx="12"/>
          </p:nvPr>
        </p:nvSpPr>
        <p:spPr>
          <a:xfrm>
            <a:off x="10895611" y="6356350"/>
            <a:ext cx="498184" cy="365125"/>
          </a:xfrm>
        </p:spPr>
        <p:txBody>
          <a:bodyPr/>
          <a:lstStyle>
            <a:lvl1pPr algn="ctr">
              <a:defRPr sz="900" b="1">
                <a:solidFill>
                  <a:schemeClr val="bg1"/>
                </a:solidFill>
                <a:latin typeface="Verdana" charset="0"/>
                <a:ea typeface="Verdana" charset="0"/>
                <a:cs typeface="Verdana" charset="0"/>
              </a:defRPr>
            </a:lvl1pPr>
          </a:lstStyle>
          <a:p>
            <a:fld id="{C8DB6849-9C56-6D4E-AA70-3E3466A866E9}" type="slidenum">
              <a:rPr lang="en-US" smtClean="0"/>
              <a:pPr/>
              <a:t>‹#›</a:t>
            </a:fld>
            <a:endParaRPr lang="en-US" dirty="0"/>
          </a:p>
        </p:txBody>
      </p:sp>
      <p:sp>
        <p:nvSpPr>
          <p:cNvPr id="15" name="Rectangle 14"/>
          <p:cNvSpPr/>
          <p:nvPr userDrawn="1"/>
        </p:nvSpPr>
        <p:spPr>
          <a:xfrm>
            <a:off x="4841490" y="6371495"/>
            <a:ext cx="2509020" cy="230832"/>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a:t>
            </a:r>
            <a:r>
              <a:rPr kumimoji="0" lang="en-US" sz="900" b="0" i="0" u="none" strike="noStrike" kern="1200" cap="none" spc="0" normalizeH="0" baseline="0" noProof="0" dirty="0" err="1">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InterDigital</a:t>
            </a: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Inc. All Rights Reserved.</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4" name="Rectangle 3"/>
          <p:cNvSpPr/>
          <p:nvPr userDrawn="1"/>
        </p:nvSpPr>
        <p:spPr>
          <a:xfrm>
            <a:off x="8252749" y="0"/>
            <a:ext cx="3939251" cy="6858000"/>
          </a:xfrm>
          <a:prstGeom prst="rect">
            <a:avLst/>
          </a:prstGeom>
          <a:solidFill>
            <a:srgbClr val="1329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452282" y="365125"/>
            <a:ext cx="6453227" cy="1325563"/>
          </a:xfrm>
        </p:spPr>
        <p:txBody>
          <a:bodyPr>
            <a:normAutofit/>
          </a:bodyPr>
          <a:lstStyle>
            <a:lvl1pPr>
              <a:defRPr sz="2800">
                <a:solidFill>
                  <a:srgbClr val="132954"/>
                </a:solidFill>
                <a:latin typeface="Verdana" charset="0"/>
                <a:ea typeface="Verdana" charset="0"/>
                <a:cs typeface="Verdana" charset="0"/>
              </a:defRPr>
            </a:lvl1pPr>
          </a:lstStyle>
          <a:p>
            <a:r>
              <a:rPr lang="en-US" dirty="0"/>
              <a:t>Click to edit Master title style</a:t>
            </a:r>
          </a:p>
        </p:txBody>
      </p:sp>
      <p:sp>
        <p:nvSpPr>
          <p:cNvPr id="3" name="Content Placeholder 2"/>
          <p:cNvSpPr>
            <a:spLocks noGrp="1"/>
          </p:cNvSpPr>
          <p:nvPr>
            <p:ph idx="1"/>
          </p:nvPr>
        </p:nvSpPr>
        <p:spPr>
          <a:xfrm>
            <a:off x="838199" y="1849696"/>
            <a:ext cx="7067309" cy="3741457"/>
          </a:xfrm>
        </p:spPr>
        <p:txBody>
          <a:bodyPr/>
          <a:lstStyle>
            <a:lvl1pPr marL="0" indent="0">
              <a:buNone/>
              <a:defRPr sz="2000">
                <a:solidFill>
                  <a:schemeClr val="tx1">
                    <a:lumMod val="50000"/>
                    <a:lumOff val="50000"/>
                  </a:schemeClr>
                </a:solidFill>
                <a:latin typeface="Verdana" charset="0"/>
                <a:ea typeface="Verdana" charset="0"/>
                <a:cs typeface="Verdana" charset="0"/>
              </a:defRPr>
            </a:lvl1pPr>
            <a:lvl2pPr>
              <a:defRPr sz="1800">
                <a:solidFill>
                  <a:schemeClr val="tx1">
                    <a:lumMod val="50000"/>
                    <a:lumOff val="50000"/>
                  </a:schemeClr>
                </a:solidFill>
                <a:latin typeface="Verdana" charset="0"/>
                <a:ea typeface="Verdana" charset="0"/>
                <a:cs typeface="Verdana" charset="0"/>
              </a:defRPr>
            </a:lvl2pPr>
            <a:lvl3pPr>
              <a:defRPr sz="1600">
                <a:solidFill>
                  <a:schemeClr val="tx1">
                    <a:lumMod val="50000"/>
                    <a:lumOff val="50000"/>
                  </a:schemeClr>
                </a:solidFill>
                <a:latin typeface="Verdana" charset="0"/>
                <a:ea typeface="Verdana" charset="0"/>
                <a:cs typeface="Verdana" charset="0"/>
              </a:defRPr>
            </a:lvl3pPr>
            <a:lvl4pPr>
              <a:defRPr sz="1600">
                <a:solidFill>
                  <a:schemeClr val="tx1">
                    <a:lumMod val="50000"/>
                    <a:lumOff val="50000"/>
                  </a:schemeClr>
                </a:solidFill>
                <a:latin typeface="Verdana" charset="0"/>
                <a:ea typeface="Verdana" charset="0"/>
                <a:cs typeface="Verdana" charset="0"/>
              </a:defRPr>
            </a:lvl4pPr>
            <a:lvl5pPr>
              <a:defRPr sz="1600">
                <a:solidFill>
                  <a:schemeClr val="tx1">
                    <a:lumMod val="50000"/>
                    <a:lumOff val="50000"/>
                  </a:schemeClr>
                </a:solidFill>
                <a:latin typeface="Verdana" charset="0"/>
                <a:ea typeface="Verdana" charset="0"/>
                <a:cs typeface="Verdana"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8200" y="6303628"/>
            <a:ext cx="1353671" cy="373343"/>
          </a:xfrm>
          <a:prstGeom prst="rect">
            <a:avLst/>
          </a:prstGeom>
        </p:spPr>
      </p:pic>
      <p:cxnSp>
        <p:nvCxnSpPr>
          <p:cNvPr id="11" name="Straight Connector 10"/>
          <p:cNvCxnSpPr/>
          <p:nvPr userDrawn="1"/>
        </p:nvCxnSpPr>
        <p:spPr>
          <a:xfrm>
            <a:off x="838200" y="6131859"/>
            <a:ext cx="7067309" cy="0"/>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p:cNvSpPr>
            <a:spLocks noGrp="1"/>
          </p:cNvSpPr>
          <p:nvPr>
            <p:ph idx="13"/>
          </p:nvPr>
        </p:nvSpPr>
        <p:spPr>
          <a:xfrm>
            <a:off x="8738886" y="1849696"/>
            <a:ext cx="3009418" cy="3914786"/>
          </a:xfrm>
        </p:spPr>
        <p:txBody>
          <a:bodyPr/>
          <a:lstStyle>
            <a:lvl1pPr marL="0" indent="0">
              <a:buNone/>
              <a:defRPr sz="1800">
                <a:solidFill>
                  <a:schemeClr val="bg1"/>
                </a:solidFill>
                <a:latin typeface="Verdana" charset="0"/>
                <a:ea typeface="Verdana" charset="0"/>
                <a:cs typeface="Verdana" charset="0"/>
              </a:defRPr>
            </a:lvl1pPr>
            <a:lvl2pPr>
              <a:defRPr sz="1600">
                <a:solidFill>
                  <a:schemeClr val="bg1"/>
                </a:solidFill>
                <a:latin typeface="Verdana" charset="0"/>
                <a:ea typeface="Verdana" charset="0"/>
                <a:cs typeface="Verdana" charset="0"/>
              </a:defRPr>
            </a:lvl2pPr>
            <a:lvl3pPr>
              <a:defRPr sz="1600">
                <a:solidFill>
                  <a:schemeClr val="bg1"/>
                </a:solidFill>
                <a:latin typeface="Verdana" charset="0"/>
                <a:ea typeface="Verdana" charset="0"/>
                <a:cs typeface="Verdana" charset="0"/>
              </a:defRPr>
            </a:lvl3pPr>
            <a:lvl4pPr>
              <a:defRPr sz="1600">
                <a:solidFill>
                  <a:schemeClr val="bg1"/>
                </a:solidFill>
                <a:latin typeface="Verdana" charset="0"/>
                <a:ea typeface="Verdana" charset="0"/>
                <a:cs typeface="Verdana" charset="0"/>
              </a:defRPr>
            </a:lvl4pPr>
            <a:lvl5pPr>
              <a:defRPr sz="1600">
                <a:solidFill>
                  <a:schemeClr val="bg1"/>
                </a:solidFill>
                <a:latin typeface="Verdana" charset="0"/>
                <a:ea typeface="Verdana" charset="0"/>
                <a:cs typeface="Verdana"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idx="14"/>
          </p:nvPr>
        </p:nvSpPr>
        <p:spPr>
          <a:xfrm>
            <a:off x="8738885" y="440548"/>
            <a:ext cx="2988197" cy="1174715"/>
          </a:xfrm>
        </p:spPr>
        <p:txBody>
          <a:bodyPr anchor="ctr">
            <a:normAutofit/>
          </a:bodyPr>
          <a:lstStyle>
            <a:lvl1pPr marL="0" indent="0">
              <a:buNone/>
              <a:defRPr sz="2000">
                <a:solidFill>
                  <a:srgbClr val="8373E5"/>
                </a:solidFill>
                <a:latin typeface="Verdana" charset="0"/>
                <a:ea typeface="Verdana" charset="0"/>
                <a:cs typeface="Verdana" charset="0"/>
              </a:defRPr>
            </a:lvl1pPr>
            <a:lvl2pPr>
              <a:defRPr sz="1600">
                <a:solidFill>
                  <a:schemeClr val="bg1"/>
                </a:solidFill>
                <a:latin typeface="Verdana" charset="0"/>
                <a:ea typeface="Verdana" charset="0"/>
                <a:cs typeface="Verdana" charset="0"/>
              </a:defRPr>
            </a:lvl2pPr>
            <a:lvl3pPr>
              <a:defRPr sz="1600">
                <a:solidFill>
                  <a:schemeClr val="bg1"/>
                </a:solidFill>
                <a:latin typeface="Verdana" charset="0"/>
                <a:ea typeface="Verdana" charset="0"/>
                <a:cs typeface="Verdana" charset="0"/>
              </a:defRPr>
            </a:lvl3pPr>
            <a:lvl4pPr>
              <a:defRPr sz="1600">
                <a:solidFill>
                  <a:schemeClr val="bg1"/>
                </a:solidFill>
                <a:latin typeface="Verdana" charset="0"/>
                <a:ea typeface="Verdana" charset="0"/>
                <a:cs typeface="Verdana" charset="0"/>
              </a:defRPr>
            </a:lvl4pPr>
            <a:lvl5pPr>
              <a:defRPr sz="1600">
                <a:solidFill>
                  <a:schemeClr val="bg1"/>
                </a:solidFill>
                <a:latin typeface="Verdana" charset="0"/>
                <a:ea typeface="Verdana" charset="0"/>
                <a:cs typeface="Verdana" charset="0"/>
              </a:defRPr>
            </a:lvl5pPr>
          </a:lstStyle>
          <a:p>
            <a:pPr lvl="0"/>
            <a:r>
              <a:rPr lang="en-US" dirty="0"/>
              <a:t>Click to edit Master text styles</a:t>
            </a:r>
          </a:p>
        </p:txBody>
      </p:sp>
      <p:cxnSp>
        <p:nvCxnSpPr>
          <p:cNvPr id="15" name="Straight Connector 14"/>
          <p:cNvCxnSpPr/>
          <p:nvPr userDrawn="1"/>
        </p:nvCxnSpPr>
        <p:spPr>
          <a:xfrm>
            <a:off x="8738885" y="2024765"/>
            <a:ext cx="2966977" cy="0"/>
          </a:xfrm>
          <a:prstGeom prst="line">
            <a:avLst/>
          </a:prstGeom>
          <a:ln w="19050">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13" name="Round Same Side Corner Rectangle 8"/>
          <p:cNvSpPr/>
          <p:nvPr userDrawn="1"/>
        </p:nvSpPr>
        <p:spPr>
          <a:xfrm>
            <a:off x="10940756" y="6356349"/>
            <a:ext cx="407894" cy="501651"/>
          </a:xfrm>
          <a:prstGeom prst="round2SameRect">
            <a:avLst>
              <a:gd name="adj1" fmla="val 50000"/>
              <a:gd name="adj2" fmla="val 0"/>
            </a:avLst>
          </a:prstGeom>
          <a:solidFill>
            <a:srgbClr val="009D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rgbClr val="009DE2"/>
              </a:solidFill>
            </a:endParaRPr>
          </a:p>
        </p:txBody>
      </p:sp>
      <p:sp>
        <p:nvSpPr>
          <p:cNvPr id="16" name="Slide Number Placeholder 5"/>
          <p:cNvSpPr>
            <a:spLocks noGrp="1"/>
          </p:cNvSpPr>
          <p:nvPr>
            <p:ph type="sldNum" sz="quarter" idx="12"/>
          </p:nvPr>
        </p:nvSpPr>
        <p:spPr>
          <a:xfrm>
            <a:off x="10895611" y="6356350"/>
            <a:ext cx="498184" cy="365125"/>
          </a:xfrm>
        </p:spPr>
        <p:txBody>
          <a:bodyPr/>
          <a:lstStyle>
            <a:lvl1pPr algn="ctr">
              <a:defRPr sz="900" b="1">
                <a:solidFill>
                  <a:schemeClr val="bg1"/>
                </a:solidFill>
                <a:latin typeface="Verdana" charset="0"/>
                <a:ea typeface="Verdana" charset="0"/>
                <a:cs typeface="Verdana" charset="0"/>
              </a:defRPr>
            </a:lvl1pPr>
          </a:lstStyle>
          <a:p>
            <a:fld id="{C8DB6849-9C56-6D4E-AA70-3E3466A866E9}" type="slidenum">
              <a:rPr lang="en-US" smtClean="0"/>
              <a:pPr/>
              <a:t>‹#›</a:t>
            </a:fld>
            <a:endParaRPr lang="en-US" dirty="0"/>
          </a:p>
        </p:txBody>
      </p:sp>
      <p:sp>
        <p:nvSpPr>
          <p:cNvPr id="17" name="Rectangle 16"/>
          <p:cNvSpPr/>
          <p:nvPr userDrawn="1"/>
        </p:nvSpPr>
        <p:spPr>
          <a:xfrm>
            <a:off x="4841490" y="6371495"/>
            <a:ext cx="2509020" cy="230832"/>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a:t>
            </a:r>
            <a:r>
              <a:rPr kumimoji="0" lang="en-US" sz="900" b="0" i="0" u="none" strike="noStrike" kern="1200" cap="none" spc="0" normalizeH="0" baseline="0" noProof="0" dirty="0" err="1">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InterDigital</a:t>
            </a: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Inc. All Rights Reserved.</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8200" y="6303628"/>
            <a:ext cx="1353671" cy="373343"/>
          </a:xfrm>
          <a:prstGeom prst="rect">
            <a:avLst/>
          </a:prstGeom>
        </p:spPr>
      </p:pic>
      <p:cxnSp>
        <p:nvCxnSpPr>
          <p:cNvPr id="11" name="Straight Connector 10"/>
          <p:cNvCxnSpPr/>
          <p:nvPr userDrawn="1"/>
        </p:nvCxnSpPr>
        <p:spPr>
          <a:xfrm>
            <a:off x="838200" y="6131859"/>
            <a:ext cx="10529047" cy="0"/>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7" name="Round Same Side Corner Rectangle 8"/>
          <p:cNvSpPr/>
          <p:nvPr userDrawn="1"/>
        </p:nvSpPr>
        <p:spPr>
          <a:xfrm>
            <a:off x="10940756" y="6356349"/>
            <a:ext cx="407894" cy="501651"/>
          </a:xfrm>
          <a:prstGeom prst="round2SameRect">
            <a:avLst>
              <a:gd name="adj1" fmla="val 50000"/>
              <a:gd name="adj2" fmla="val 0"/>
            </a:avLst>
          </a:prstGeom>
          <a:solidFill>
            <a:srgbClr val="009D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rgbClr val="009DE2"/>
              </a:solidFill>
            </a:endParaRPr>
          </a:p>
        </p:txBody>
      </p:sp>
      <p:sp>
        <p:nvSpPr>
          <p:cNvPr id="12" name="Rectangle 11"/>
          <p:cNvSpPr/>
          <p:nvPr userDrawn="1"/>
        </p:nvSpPr>
        <p:spPr>
          <a:xfrm>
            <a:off x="4841490" y="6371495"/>
            <a:ext cx="2509020" cy="230832"/>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a:t>
            </a:r>
            <a:r>
              <a:rPr kumimoji="0" lang="en-US" sz="900" b="0" i="0" u="none" strike="noStrike" kern="1200" cap="none" spc="0" normalizeH="0" baseline="0" noProof="0" dirty="0" err="1">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InterDigital</a:t>
            </a: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Inc. All Rights Reserved.</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5" name="Rectangle 4"/>
          <p:cNvSpPr/>
          <p:nvPr userDrawn="1"/>
        </p:nvSpPr>
        <p:spPr>
          <a:xfrm>
            <a:off x="0" y="4238540"/>
            <a:ext cx="12192000" cy="2619460"/>
          </a:xfrm>
          <a:prstGeom prst="rect">
            <a:avLst/>
          </a:prstGeom>
          <a:solidFill>
            <a:srgbClr val="1329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p:cNvSpPr>
            <a:spLocks noGrp="1"/>
          </p:cNvSpPr>
          <p:nvPr>
            <p:ph type="title"/>
          </p:nvPr>
        </p:nvSpPr>
        <p:spPr>
          <a:xfrm>
            <a:off x="1452282" y="1546723"/>
            <a:ext cx="9901518" cy="1325563"/>
          </a:xfrm>
        </p:spPr>
        <p:txBody>
          <a:bodyPr>
            <a:normAutofit/>
          </a:bodyPr>
          <a:lstStyle>
            <a:lvl1pPr>
              <a:defRPr sz="2800">
                <a:solidFill>
                  <a:srgbClr val="132954"/>
                </a:solidFill>
                <a:latin typeface="Verdana" charset="0"/>
                <a:ea typeface="Verdana" charset="0"/>
                <a:cs typeface="Verdana" charset="0"/>
              </a:defRPr>
            </a:lvl1pPr>
          </a:lstStyle>
          <a:p>
            <a:r>
              <a:rPr lang="en-US" dirty="0"/>
              <a:t>Click to edit Master title style</a:t>
            </a:r>
          </a:p>
        </p:txBody>
      </p:sp>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l="1" r="77796"/>
          <a:stretch/>
        </p:blipFill>
        <p:spPr>
          <a:xfrm>
            <a:off x="838201" y="1906416"/>
            <a:ext cx="513580" cy="637960"/>
          </a:xfrm>
          <a:prstGeom prst="rect">
            <a:avLst/>
          </a:prstGeom>
        </p:spPr>
      </p:pic>
      <p:sp>
        <p:nvSpPr>
          <p:cNvPr id="12" name="Round Same Side Corner Rectangle 8"/>
          <p:cNvSpPr/>
          <p:nvPr userDrawn="1"/>
        </p:nvSpPr>
        <p:spPr>
          <a:xfrm>
            <a:off x="10940756" y="6356349"/>
            <a:ext cx="407894" cy="501651"/>
          </a:xfrm>
          <a:prstGeom prst="round2SameRect">
            <a:avLst>
              <a:gd name="adj1" fmla="val 50000"/>
              <a:gd name="adj2" fmla="val 0"/>
            </a:avLst>
          </a:prstGeom>
          <a:solidFill>
            <a:srgbClr val="009D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rgbClr val="009DE2"/>
              </a:solidFill>
            </a:endParaRPr>
          </a:p>
        </p:txBody>
      </p:sp>
      <p:sp>
        <p:nvSpPr>
          <p:cNvPr id="13" name="Slide Number Placeholder 5"/>
          <p:cNvSpPr txBox="1">
            <a:spLocks/>
          </p:cNvSpPr>
          <p:nvPr userDrawn="1"/>
        </p:nvSpPr>
        <p:spPr>
          <a:xfrm>
            <a:off x="10895611" y="6356350"/>
            <a:ext cx="498184" cy="365125"/>
          </a:xfrm>
          <a:prstGeom prst="rect">
            <a:avLst/>
          </a:prstGeom>
        </p:spPr>
        <p:txBody>
          <a:bodyPr vert="horz" lIns="91440" tIns="45720" rIns="91440" bIns="45720" rtlCol="0" anchor="ctr"/>
          <a:lstStyle>
            <a:defPPr>
              <a:defRPr lang="en-US"/>
            </a:defPPr>
            <a:lvl1pPr marL="0" algn="ctr" defTabSz="914400" rtl="0" eaLnBrk="1" latinLnBrk="0" hangingPunct="1">
              <a:defRPr sz="900" b="1" kern="1200">
                <a:solidFill>
                  <a:schemeClr val="bg1"/>
                </a:solidFill>
                <a:latin typeface="Verdana" charset="0"/>
                <a:ea typeface="Verdana" charset="0"/>
                <a:cs typeface="Verdana"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8DB6849-9C56-6D4E-AA70-3E3466A866E9}" type="slidenum">
              <a:rPr lang="en-US" smtClean="0"/>
              <a:pPr/>
              <a:t>‹#›</a:t>
            </a:fld>
            <a:endParaRPr lang="en-US" dirty="0"/>
          </a:p>
        </p:txBody>
      </p:sp>
      <p:sp>
        <p:nvSpPr>
          <p:cNvPr id="14" name="Rectangle 13"/>
          <p:cNvSpPr/>
          <p:nvPr userDrawn="1"/>
        </p:nvSpPr>
        <p:spPr>
          <a:xfrm>
            <a:off x="4841490" y="6371495"/>
            <a:ext cx="2509020" cy="230832"/>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a:t>
            </a:r>
            <a:r>
              <a:rPr kumimoji="0" lang="en-US" sz="900" b="0" i="0" u="none" strike="noStrike" kern="1200" cap="none" spc="0" normalizeH="0" baseline="0" noProof="0" dirty="0" err="1">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InterDigital</a:t>
            </a: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Inc. All Rights Reserved.</a:t>
            </a:r>
          </a:p>
        </p:txBody>
      </p:sp>
    </p:spTree>
    <p:extLst>
      <p:ext uri="{BB962C8B-B14F-4D97-AF65-F5344CB8AC3E}">
        <p14:creationId xmlns:p14="http://schemas.microsoft.com/office/powerpoint/2010/main" val="26221254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9" name="TextBox 8"/>
          <p:cNvSpPr txBox="1"/>
          <p:nvPr userDrawn="1"/>
        </p:nvSpPr>
        <p:spPr>
          <a:xfrm>
            <a:off x="0" y="3830022"/>
            <a:ext cx="8891016" cy="3027978"/>
          </a:xfrm>
          <a:prstGeom prst="rect">
            <a:avLst/>
          </a:prstGeom>
          <a:solidFill>
            <a:srgbClr val="132954"/>
          </a:solidFill>
        </p:spPr>
        <p:txBody>
          <a:bodyPr wrap="square" lIns="365760" tIns="365760" rIns="365760" bIns="365760" rtlCol="0" anchor="ctr" anchorCtr="0">
            <a:noAutofit/>
          </a:bodyPr>
          <a:lstStyle/>
          <a:p>
            <a:pPr lvl="1"/>
            <a:r>
              <a:rPr lang="en-US" sz="2000" b="0" baseline="0" dirty="0">
                <a:solidFill>
                  <a:schemeClr val="bg1"/>
                </a:solidFill>
                <a:latin typeface="Verdana" charset="0"/>
                <a:ea typeface="Verdana" charset="0"/>
                <a:cs typeface="Verdana" charset="0"/>
              </a:rPr>
              <a:t>About </a:t>
            </a:r>
            <a:r>
              <a:rPr lang="en-US" sz="2000" b="0" baseline="0" dirty="0" err="1">
                <a:solidFill>
                  <a:schemeClr val="bg1"/>
                </a:solidFill>
                <a:latin typeface="Verdana" charset="0"/>
                <a:ea typeface="Verdana" charset="0"/>
                <a:cs typeface="Verdana" charset="0"/>
              </a:rPr>
              <a:t>Chordant</a:t>
            </a:r>
            <a:r>
              <a:rPr lang="en-US" sz="2000" b="0" baseline="30000" dirty="0" err="1">
                <a:solidFill>
                  <a:schemeClr val="bg1"/>
                </a:solidFill>
                <a:latin typeface="Verdana" charset="0"/>
                <a:ea typeface="Verdana" charset="0"/>
                <a:cs typeface="Verdana" charset="0"/>
              </a:rPr>
              <a:t>TM</a:t>
            </a:r>
            <a:endParaRPr lang="en-US" sz="2000" b="0" baseline="30000" dirty="0">
              <a:solidFill>
                <a:schemeClr val="bg1"/>
              </a:solidFill>
              <a:latin typeface="Verdana" charset="0"/>
              <a:ea typeface="Verdana" charset="0"/>
              <a:cs typeface="Verdana" charset="0"/>
            </a:endParaRPr>
          </a:p>
          <a:p>
            <a:pPr lvl="1"/>
            <a:endParaRPr lang="en-US" sz="2000" b="0" baseline="0" dirty="0">
              <a:solidFill>
                <a:schemeClr val="bg1"/>
              </a:solidFill>
              <a:latin typeface="Verdana" charset="0"/>
              <a:ea typeface="Verdana" charset="0"/>
              <a:cs typeface="Verdana" charset="0"/>
            </a:endParaRPr>
          </a:p>
          <a:p>
            <a:pPr lvl="1"/>
            <a:r>
              <a:rPr lang="en-US" sz="1000" b="0" kern="1200" dirty="0" err="1">
                <a:solidFill>
                  <a:schemeClr val="bg1"/>
                </a:solidFill>
                <a:latin typeface="Verdana" charset="0"/>
                <a:ea typeface="Verdana" charset="0"/>
                <a:cs typeface="Verdana" charset="0"/>
              </a:rPr>
              <a:t>Chordant</a:t>
            </a:r>
            <a:r>
              <a:rPr lang="en-US" sz="1000" b="0" kern="1200" dirty="0">
                <a:solidFill>
                  <a:schemeClr val="bg1"/>
                </a:solidFill>
                <a:latin typeface="Verdana" charset="0"/>
                <a:ea typeface="Verdana" charset="0"/>
                <a:cs typeface="Verdana" charset="0"/>
              </a:rPr>
              <a:t>, an </a:t>
            </a:r>
            <a:r>
              <a:rPr lang="en-US" sz="1000" b="0" kern="1200" dirty="0" err="1">
                <a:solidFill>
                  <a:schemeClr val="bg1"/>
                </a:solidFill>
                <a:latin typeface="Verdana" charset="0"/>
                <a:ea typeface="Verdana" charset="0"/>
                <a:cs typeface="Verdana" charset="0"/>
              </a:rPr>
              <a:t>InterDigital</a:t>
            </a:r>
            <a:r>
              <a:rPr lang="en-US" sz="1000" b="0" kern="1200" dirty="0">
                <a:solidFill>
                  <a:schemeClr val="bg1"/>
                </a:solidFill>
                <a:latin typeface="Verdana" charset="0"/>
                <a:ea typeface="Verdana" charset="0"/>
                <a:cs typeface="Verdana" charset="0"/>
              </a:rPr>
              <a:t> business, is part of a global company passionate about innovation and a standards-based approach that stimulates thriving global ecosystems. Solutions powered by the </a:t>
            </a:r>
            <a:r>
              <a:rPr lang="en-US" sz="1000" b="0" kern="1200" dirty="0" err="1">
                <a:solidFill>
                  <a:schemeClr val="bg1"/>
                </a:solidFill>
                <a:latin typeface="Verdana" charset="0"/>
                <a:ea typeface="Verdana" charset="0"/>
                <a:cs typeface="Verdana" charset="0"/>
              </a:rPr>
              <a:t>Chordant</a:t>
            </a:r>
            <a:r>
              <a:rPr lang="en-US" sz="1000" b="0" kern="1200" dirty="0">
                <a:solidFill>
                  <a:schemeClr val="bg1"/>
                </a:solidFill>
                <a:latin typeface="Verdana" charset="0"/>
                <a:ea typeface="Verdana" charset="0"/>
                <a:cs typeface="Verdana" charset="0"/>
              </a:rPr>
              <a:t> platform address the fundamental challenges in Smart City deployments. Like a perfect chord of musical notes, the </a:t>
            </a:r>
            <a:r>
              <a:rPr lang="en-US" sz="1000" b="0" kern="1200" dirty="0" err="1">
                <a:solidFill>
                  <a:schemeClr val="bg1"/>
                </a:solidFill>
                <a:latin typeface="Verdana" charset="0"/>
                <a:ea typeface="Verdana" charset="0"/>
                <a:cs typeface="Verdana" charset="0"/>
              </a:rPr>
              <a:t>Chordant</a:t>
            </a:r>
            <a:r>
              <a:rPr lang="en-US" sz="1000" b="0" kern="1200" dirty="0">
                <a:solidFill>
                  <a:schemeClr val="bg1"/>
                </a:solidFill>
                <a:latin typeface="Verdana" charset="0"/>
                <a:ea typeface="Verdana" charset="0"/>
                <a:cs typeface="Verdana" charset="0"/>
              </a:rPr>
              <a:t> platform brings harmony to diverse devices, data and services. We have created one of the largest Smart City deployments integrating hundreds of transport data sources into a transport data marketplace. Our Smart City solutions have also been recognized by leading analyst firms and organizations.</a:t>
            </a:r>
          </a:p>
          <a:p>
            <a:pPr lvl="1"/>
            <a:endParaRPr lang="en-US" sz="1000" b="0" kern="1200" dirty="0">
              <a:solidFill>
                <a:schemeClr val="bg1"/>
              </a:solidFill>
              <a:latin typeface="Verdana" charset="0"/>
              <a:ea typeface="Verdana" charset="0"/>
              <a:cs typeface="Verdana" charset="0"/>
            </a:endParaRP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sz="1000" b="0" dirty="0">
                <a:solidFill>
                  <a:schemeClr val="bg1"/>
                </a:solidFill>
                <a:latin typeface="Verdana" charset="0"/>
                <a:ea typeface="Verdana" charset="0"/>
                <a:cs typeface="Verdana" charset="0"/>
              </a:rPr>
              <a:t>We invite you</a:t>
            </a:r>
            <a:r>
              <a:rPr lang="en-US" sz="1000" b="0" baseline="0" dirty="0">
                <a:solidFill>
                  <a:schemeClr val="bg1"/>
                </a:solidFill>
                <a:latin typeface="Verdana" charset="0"/>
                <a:ea typeface="Verdana" charset="0"/>
                <a:cs typeface="Verdana" charset="0"/>
              </a:rPr>
              <a:t> </a:t>
            </a:r>
            <a:r>
              <a:rPr lang="en-US" sz="1000" b="0" dirty="0">
                <a:solidFill>
                  <a:schemeClr val="bg1"/>
                </a:solidFill>
                <a:latin typeface="Verdana" charset="0"/>
                <a:ea typeface="Verdana" charset="0"/>
                <a:cs typeface="Verdana" charset="0"/>
              </a:rPr>
              <a:t>to experience our standard-based future-proof platform and meet our experienced and friendly team!</a:t>
            </a:r>
          </a:p>
          <a:p>
            <a:pPr lvl="1"/>
            <a:endParaRPr lang="en-US" sz="1800" baseline="30000" dirty="0">
              <a:solidFill>
                <a:schemeClr val="bg1"/>
              </a:solidFill>
              <a:latin typeface="Verdana" charset="0"/>
              <a:ea typeface="Verdana" charset="0"/>
              <a:cs typeface="Verdana" charset="0"/>
            </a:endParaRPr>
          </a:p>
          <a:p>
            <a:pPr lvl="1"/>
            <a:r>
              <a:rPr lang="en-US" sz="1500" b="1" baseline="30000" dirty="0">
                <a:solidFill>
                  <a:schemeClr val="bg1"/>
                </a:solidFill>
                <a:latin typeface="Verdana" charset="0"/>
                <a:ea typeface="Verdana" charset="0"/>
                <a:cs typeface="Verdana" charset="0"/>
                <a:hlinkClick r:id="rId2"/>
              </a:rPr>
              <a:t>www.chordant.io</a:t>
            </a:r>
            <a:endParaRPr lang="en-US" sz="1500" b="1" baseline="30000" dirty="0">
              <a:solidFill>
                <a:schemeClr val="bg1"/>
              </a:solidFill>
              <a:latin typeface="Verdana" charset="0"/>
              <a:ea typeface="Verdana" charset="0"/>
              <a:cs typeface="Verdana" charset="0"/>
            </a:endParaRPr>
          </a:p>
        </p:txBody>
      </p:sp>
      <p:sp>
        <p:nvSpPr>
          <p:cNvPr id="11" name="TextBox 10"/>
          <p:cNvSpPr txBox="1"/>
          <p:nvPr userDrawn="1"/>
        </p:nvSpPr>
        <p:spPr>
          <a:xfrm>
            <a:off x="8891016" y="3830021"/>
            <a:ext cx="3300984" cy="3027979"/>
          </a:xfrm>
          <a:prstGeom prst="rect">
            <a:avLst/>
          </a:prstGeom>
          <a:solidFill>
            <a:srgbClr val="00ADEE"/>
          </a:solidFill>
        </p:spPr>
        <p:txBody>
          <a:bodyPr wrap="square" lIns="91440" tIns="274320" bIns="274320" rtlCol="0">
            <a:noAutofit/>
          </a:bodyPr>
          <a:lstStyle/>
          <a:p>
            <a:pPr algn="ctr"/>
            <a:endParaRPr lang="en-US" sz="1500" b="1" dirty="0">
              <a:solidFill>
                <a:schemeClr val="bg1"/>
              </a:solidFill>
              <a:latin typeface="Verdana" charset="0"/>
              <a:ea typeface="Verdana" charset="0"/>
              <a:cs typeface="Verdana" charset="0"/>
            </a:endParaRPr>
          </a:p>
          <a:p>
            <a:pPr algn="ctr"/>
            <a:r>
              <a:rPr lang="en-US" sz="1500" b="1" dirty="0">
                <a:solidFill>
                  <a:schemeClr val="bg1"/>
                </a:solidFill>
                <a:latin typeface="Verdana" charset="0"/>
                <a:ea typeface="Verdana" charset="0"/>
                <a:cs typeface="Verdana" charset="0"/>
              </a:rPr>
              <a:t>New York</a:t>
            </a:r>
          </a:p>
          <a:p>
            <a:pPr algn="ctr"/>
            <a:r>
              <a:rPr lang="en-US" sz="1300" dirty="0">
                <a:solidFill>
                  <a:schemeClr val="bg1"/>
                </a:solidFill>
                <a:latin typeface="Verdana" charset="0"/>
                <a:ea typeface="Verdana" charset="0"/>
                <a:cs typeface="Verdana" charset="0"/>
              </a:rPr>
              <a:t>2 Huntington</a:t>
            </a:r>
            <a:r>
              <a:rPr lang="en-US" sz="1300" baseline="0" dirty="0">
                <a:solidFill>
                  <a:schemeClr val="bg1"/>
                </a:solidFill>
                <a:latin typeface="Verdana" charset="0"/>
                <a:ea typeface="Verdana" charset="0"/>
                <a:cs typeface="Verdana" charset="0"/>
              </a:rPr>
              <a:t> Quadrangle</a:t>
            </a:r>
          </a:p>
          <a:p>
            <a:pPr algn="ctr"/>
            <a:r>
              <a:rPr lang="en-US" sz="1300" baseline="0" dirty="0">
                <a:solidFill>
                  <a:schemeClr val="bg1"/>
                </a:solidFill>
                <a:latin typeface="Verdana" charset="0"/>
                <a:ea typeface="Verdana" charset="0"/>
                <a:cs typeface="Verdana" charset="0"/>
              </a:rPr>
              <a:t>Melville, NY 11747</a:t>
            </a:r>
            <a:endParaRPr lang="en-US" sz="1300" dirty="0">
              <a:solidFill>
                <a:schemeClr val="bg1"/>
              </a:solidFill>
              <a:latin typeface="Verdana" charset="0"/>
              <a:ea typeface="Verdana" charset="0"/>
              <a:cs typeface="Verdana" charset="0"/>
            </a:endParaRPr>
          </a:p>
          <a:p>
            <a:pPr algn="ctr"/>
            <a:endParaRPr lang="en-US" sz="1500" dirty="0">
              <a:solidFill>
                <a:schemeClr val="bg1"/>
              </a:solidFill>
              <a:latin typeface="Verdana" charset="0"/>
              <a:ea typeface="Verdana" charset="0"/>
              <a:cs typeface="Verdana" charset="0"/>
            </a:endParaRPr>
          </a:p>
          <a:p>
            <a:pPr algn="ctr"/>
            <a:r>
              <a:rPr lang="en-US" sz="1500" b="1" dirty="0">
                <a:solidFill>
                  <a:schemeClr val="bg1"/>
                </a:solidFill>
                <a:latin typeface="Verdana" charset="0"/>
                <a:ea typeface="Verdana" charset="0"/>
                <a:cs typeface="Verdana" charset="0"/>
              </a:rPr>
              <a:t>London</a:t>
            </a:r>
          </a:p>
          <a:p>
            <a:pPr algn="ctr"/>
            <a:r>
              <a:rPr lang="en-US" sz="1300" dirty="0">
                <a:solidFill>
                  <a:schemeClr val="bg1"/>
                </a:solidFill>
                <a:latin typeface="Verdana" charset="0"/>
                <a:ea typeface="Verdana" charset="0"/>
                <a:cs typeface="Verdana" charset="0"/>
              </a:rPr>
              <a:t>64 Great Eastern Street,</a:t>
            </a:r>
          </a:p>
          <a:p>
            <a:pPr algn="ctr"/>
            <a:r>
              <a:rPr lang="en-US" sz="1300" dirty="0">
                <a:solidFill>
                  <a:schemeClr val="bg1"/>
                </a:solidFill>
                <a:latin typeface="Verdana" charset="0"/>
                <a:ea typeface="Verdana" charset="0"/>
                <a:cs typeface="Verdana" charset="0"/>
              </a:rPr>
              <a:t>London, UK EC2A 3QR</a:t>
            </a:r>
          </a:p>
          <a:p>
            <a:pPr algn="ctr"/>
            <a:endParaRPr lang="en-US" sz="1300" dirty="0">
              <a:solidFill>
                <a:schemeClr val="bg1"/>
              </a:solidFill>
              <a:latin typeface="Verdana" charset="0"/>
              <a:ea typeface="Verdana" charset="0"/>
              <a:cs typeface="Verdana" charset="0"/>
            </a:endParaRPr>
          </a:p>
          <a:p>
            <a:pPr algn="ctr"/>
            <a:r>
              <a:rPr lang="en-US" sz="1300" b="1" dirty="0">
                <a:solidFill>
                  <a:schemeClr val="bg1"/>
                </a:solidFill>
                <a:latin typeface="Verdana" charset="0"/>
                <a:ea typeface="Verdana" charset="0"/>
                <a:cs typeface="Verdana" charset="0"/>
                <a:hlinkClick r:id="rId3"/>
              </a:rPr>
              <a:t>sales@chordant.io</a:t>
            </a:r>
            <a:endParaRPr lang="en-US" sz="1500" baseline="30000" dirty="0">
              <a:solidFill>
                <a:schemeClr val="bg1"/>
              </a:solidFill>
            </a:endParaRPr>
          </a:p>
        </p:txBody>
      </p:sp>
      <p:sp>
        <p:nvSpPr>
          <p:cNvPr id="2" name="Title 1"/>
          <p:cNvSpPr>
            <a:spLocks noGrp="1"/>
          </p:cNvSpPr>
          <p:nvPr>
            <p:ph type="title"/>
          </p:nvPr>
        </p:nvSpPr>
        <p:spPr>
          <a:xfrm>
            <a:off x="1452282" y="1374531"/>
            <a:ext cx="9901518" cy="1325563"/>
          </a:xfrm>
        </p:spPr>
        <p:txBody>
          <a:bodyPr>
            <a:normAutofit/>
          </a:bodyPr>
          <a:lstStyle>
            <a:lvl1pPr>
              <a:defRPr sz="2800">
                <a:solidFill>
                  <a:srgbClr val="132954"/>
                </a:solidFill>
                <a:latin typeface="Verdana" charset="0"/>
                <a:ea typeface="Verdana" charset="0"/>
                <a:cs typeface="Verdana" charset="0"/>
              </a:defRPr>
            </a:lvl1pPr>
          </a:lstStyle>
          <a:p>
            <a:r>
              <a:rPr lang="en-US" dirty="0"/>
              <a:t>Click to edit Master title style</a:t>
            </a:r>
          </a:p>
        </p:txBody>
      </p:sp>
      <p:pic>
        <p:nvPicPr>
          <p:cNvPr id="15" name="Picture 14"/>
          <p:cNvPicPr>
            <a:picLocks noChangeAspect="1"/>
          </p:cNvPicPr>
          <p:nvPr userDrawn="1"/>
        </p:nvPicPr>
        <p:blipFill rotWithShape="1">
          <a:blip r:embed="rId4">
            <a:extLst>
              <a:ext uri="{28A0092B-C50C-407E-A947-70E740481C1C}">
                <a14:useLocalDpi xmlns:a14="http://schemas.microsoft.com/office/drawing/2010/main" val="0"/>
              </a:ext>
            </a:extLst>
          </a:blip>
          <a:srcRect l="1" r="77796"/>
          <a:stretch/>
        </p:blipFill>
        <p:spPr>
          <a:xfrm>
            <a:off x="206830" y="4089493"/>
            <a:ext cx="513580" cy="637960"/>
          </a:xfrm>
          <a:prstGeom prst="rect">
            <a:avLst/>
          </a:prstGeom>
        </p:spPr>
      </p:pic>
    </p:spTree>
    <p:extLst>
      <p:ext uri="{BB962C8B-B14F-4D97-AF65-F5344CB8AC3E}">
        <p14:creationId xmlns:p14="http://schemas.microsoft.com/office/powerpoint/2010/main" val="3122362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13295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p:cNvSpPr>
            <a:spLocks noGrp="1"/>
          </p:cNvSpPr>
          <p:nvPr>
            <p:ph type="ctrTitle" hasCustomPrompt="1"/>
          </p:nvPr>
        </p:nvSpPr>
        <p:spPr>
          <a:xfrm>
            <a:off x="2117911" y="2541353"/>
            <a:ext cx="8171330" cy="1775293"/>
          </a:xfrm>
        </p:spPr>
        <p:txBody>
          <a:bodyPr anchor="ctr">
            <a:normAutofit/>
          </a:bodyPr>
          <a:lstStyle>
            <a:lvl1pPr algn="ctr">
              <a:defRPr sz="6000" baseline="0">
                <a:solidFill>
                  <a:schemeClr val="bg1"/>
                </a:solidFill>
                <a:latin typeface="Verdana" charset="0"/>
                <a:ea typeface="Verdana" charset="0"/>
                <a:cs typeface="Verdana" charset="0"/>
              </a:defRPr>
            </a:lvl1pPr>
          </a:lstStyle>
          <a:p>
            <a:r>
              <a:rPr lang="en-US" dirty="0"/>
              <a:t>Thank you</a:t>
            </a:r>
          </a:p>
        </p:txBody>
      </p:sp>
      <p:pic>
        <p:nvPicPr>
          <p:cNvPr id="14" name="Picture 13"/>
          <p:cNvPicPr>
            <a:picLocks noChangeAspect="1"/>
          </p:cNvPicPr>
          <p:nvPr userDrawn="1"/>
        </p:nvPicPr>
        <p:blipFill rotWithShape="1">
          <a:blip r:embed="rId2">
            <a:extLst>
              <a:ext uri="{28A0092B-C50C-407E-A947-70E740481C1C}">
                <a14:useLocalDpi xmlns:a14="http://schemas.microsoft.com/office/drawing/2010/main" val="0"/>
              </a:ext>
            </a:extLst>
          </a:blip>
          <a:srcRect l="1" r="77796"/>
          <a:stretch/>
        </p:blipFill>
        <p:spPr>
          <a:xfrm>
            <a:off x="10840570" y="5500533"/>
            <a:ext cx="778985" cy="967641"/>
          </a:xfrm>
          <a:prstGeom prst="rect">
            <a:avLst/>
          </a:prstGeom>
        </p:spPr>
      </p:pic>
      <p:sp>
        <p:nvSpPr>
          <p:cNvPr id="5" name="Rectangle 4"/>
          <p:cNvSpPr/>
          <p:nvPr userDrawn="1"/>
        </p:nvSpPr>
        <p:spPr>
          <a:xfrm>
            <a:off x="4820651" y="6371495"/>
            <a:ext cx="2550699" cy="230832"/>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a:t>
            </a:r>
            <a:r>
              <a:rPr kumimoji="0" lang="en-US" sz="900" b="0" i="0" u="none" strike="noStrike" kern="1200" cap="none" spc="0" normalizeH="0" baseline="0" noProof="0" dirty="0" err="1">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InterDigital</a:t>
            </a:r>
            <a:r>
              <a:rPr kumimoji="0" lang="en-US" sz="9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Verdana" panose="020B0604030504040204" pitchFamily="34" charset="0"/>
                <a:cs typeface="Verdana" panose="020B0604030504040204" pitchFamily="34" charset="0"/>
              </a:rPr>
              <a:t>, Inc. All Rights Reserved.</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ext block - with bar">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9"/>
            <a:ext cx="10972800" cy="842381"/>
          </a:xfrm>
          <a:prstGeom prst="rect">
            <a:avLst/>
          </a:prstGeom>
        </p:spPr>
        <p:txBody>
          <a:bodyPr vert="horz" lIns="68580" tIns="34290" rIns="68580" bIns="34290"/>
          <a:lstStyle>
            <a:lvl1pPr>
              <a:defRPr sz="3733" b="1" i="0">
                <a:latin typeface="Calibri"/>
                <a:cs typeface="Calibri"/>
              </a:defRPr>
            </a:lvl1pPr>
          </a:lstStyle>
          <a:p>
            <a:r>
              <a:rPr lang="en-US" dirty="0"/>
              <a:t>Click to edit Master title style</a:t>
            </a:r>
          </a:p>
        </p:txBody>
      </p:sp>
      <p:sp>
        <p:nvSpPr>
          <p:cNvPr id="4" name="Content Placeholder 3"/>
          <p:cNvSpPr>
            <a:spLocks noGrp="1"/>
          </p:cNvSpPr>
          <p:nvPr>
            <p:ph sz="quarter" idx="13"/>
          </p:nvPr>
        </p:nvSpPr>
        <p:spPr>
          <a:xfrm>
            <a:off x="604846" y="1239443"/>
            <a:ext cx="10993439" cy="4705756"/>
          </a:xfrm>
          <a:prstGeom prst="rect">
            <a:avLst/>
          </a:prstGeom>
        </p:spPr>
        <p:txBody>
          <a:bodyPr vert="horz" lIns="68580" tIns="34290" rIns="68580" bIns="3429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4"/>
          <p:cNvSpPr>
            <a:spLocks noGrp="1"/>
          </p:cNvSpPr>
          <p:nvPr>
            <p:ph type="ftr" sz="quarter" idx="3"/>
          </p:nvPr>
        </p:nvSpPr>
        <p:spPr>
          <a:xfrm>
            <a:off x="4165600" y="6356351"/>
            <a:ext cx="3860800" cy="365125"/>
          </a:xfrm>
          <a:prstGeom prst="rect">
            <a:avLst/>
          </a:prstGeom>
        </p:spPr>
        <p:txBody>
          <a:bodyPr vert="horz" lIns="68580" tIns="34290" rIns="68580" bIns="34290" rtlCol="0" anchor="ctr"/>
          <a:lstStyle>
            <a:lvl1pPr marL="0" marR="0" indent="0" algn="ctr" defTabSz="914332" rtl="0" eaLnBrk="1" fontAlgn="auto" latinLnBrk="0" hangingPunct="1">
              <a:lnSpc>
                <a:spcPct val="100000"/>
              </a:lnSpc>
              <a:spcBef>
                <a:spcPts val="0"/>
              </a:spcBef>
              <a:spcAft>
                <a:spcPts val="0"/>
              </a:spcAft>
              <a:buClrTx/>
              <a:buSzTx/>
              <a:buFontTx/>
              <a:buNone/>
              <a:tabLst/>
              <a:defRPr sz="1067" b="0" i="0">
                <a:solidFill>
                  <a:srgbClr val="FFFFFF"/>
                </a:solidFill>
                <a:latin typeface="Calibri Light"/>
                <a:cs typeface="Calibri Light"/>
              </a:defRPr>
            </a:lvl1pPr>
          </a:lstStyle>
          <a:p>
            <a:r>
              <a:rPr lang="en-US" dirty="0"/>
              <a:t>© 2017 InterDigital, Inc. All Rights Reserved.</a:t>
            </a:r>
          </a:p>
        </p:txBody>
      </p:sp>
      <p:sp>
        <p:nvSpPr>
          <p:cNvPr id="3" name="Slide Number Placeholder 2"/>
          <p:cNvSpPr>
            <a:spLocks noGrp="1"/>
          </p:cNvSpPr>
          <p:nvPr>
            <p:ph type="sldNum" sz="quarter" idx="14"/>
          </p:nvPr>
        </p:nvSpPr>
        <p:spPr/>
        <p:txBody>
          <a:bodyPr/>
          <a:lstStyle/>
          <a:p>
            <a:fld id="{5D9E6825-6159-436F-97B7-849D691F43BE}" type="slidenum">
              <a:rPr lang="en-US" smtClean="0"/>
              <a:pPr/>
              <a:t>‹#›</a:t>
            </a:fld>
            <a:endParaRPr lang="en-US" dirty="0"/>
          </a:p>
        </p:txBody>
      </p:sp>
    </p:spTree>
    <p:extLst>
      <p:ext uri="{BB962C8B-B14F-4D97-AF65-F5344CB8AC3E}">
        <p14:creationId xmlns:p14="http://schemas.microsoft.com/office/powerpoint/2010/main" val="109168340"/>
      </p:ext>
    </p:extLst>
  </p:cSld>
  <p:clrMapOvr>
    <a:masterClrMapping/>
  </p:clrMapOvr>
  <p:transition spd="slow" advClick="0" advTm="15000">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5" Type="http://schemas.openxmlformats.org/officeDocument/2006/relationships/slideLayout" Target="../slideLayouts/slideLayout14.xml"/><Relationship Id="rId10"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DB6849-9C56-6D4E-AA70-3E3466A866E9}" type="slidenum">
              <a:rPr lang="en-US" smtClean="0"/>
              <a:t>‹#›</a:t>
            </a:fld>
            <a:endParaRPr lang="en-US"/>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2" r:id="rId5"/>
    <p:sldLayoutId id="2147483661" r:id="rId6"/>
    <p:sldLayoutId id="2147483662" r:id="rId7"/>
    <p:sldLayoutId id="2147483654" r:id="rId8"/>
    <p:sldLayoutId id="2147483663" r:id="rId9"/>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DB6849-9C56-6D4E-AA70-3E3466A866E9}" type="slidenum">
              <a:rPr lang="en-US" smtClean="0"/>
              <a:t>‹#›</a:t>
            </a:fld>
            <a:endParaRPr lang="en-US"/>
          </a:p>
        </p:txBody>
      </p:sp>
    </p:spTree>
    <p:extLst>
      <p:ext uri="{BB962C8B-B14F-4D97-AF65-F5344CB8AC3E}">
        <p14:creationId xmlns:p14="http://schemas.microsoft.com/office/powerpoint/2010/main" val="1599853513"/>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7.png"/><Relationship Id="rId7"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6.png"/><Relationship Id="rId4" Type="http://schemas.openxmlformats.org/officeDocument/2006/relationships/image" Target="../media/image8.png"/><Relationship Id="rId9" Type="http://schemas.openxmlformats.org/officeDocument/2006/relationships/image" Target="../media/image12.jpe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image" Target="../media/image6.png"/><Relationship Id="rId7"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18.jpeg"/><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hyperlink" Target="http://www.datex2.eu/content/datex-ii-xml-schema-20-rc1"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258166" y="1906138"/>
            <a:ext cx="3915453" cy="727915"/>
          </a:xfrm>
        </p:spPr>
        <p:txBody>
          <a:bodyPr/>
          <a:lstStyle/>
          <a:p>
            <a:r>
              <a:rPr lang="en-GB" dirty="0"/>
              <a:t>Open Data Marketplace</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65094" y="995675"/>
            <a:ext cx="5308525" cy="1274421"/>
          </a:xfrm>
          <a:prstGeom prst="rect">
            <a:avLst/>
          </a:prstGeom>
        </p:spPr>
      </p:pic>
      <p:sp>
        <p:nvSpPr>
          <p:cNvPr id="8" name="TextBox 7"/>
          <p:cNvSpPr txBox="1"/>
          <p:nvPr/>
        </p:nvSpPr>
        <p:spPr>
          <a:xfrm>
            <a:off x="865094" y="6334121"/>
            <a:ext cx="2669257" cy="369332"/>
          </a:xfrm>
          <a:prstGeom prst="rect">
            <a:avLst/>
          </a:prstGeom>
          <a:noFill/>
        </p:spPr>
        <p:txBody>
          <a:bodyPr wrap="none" rtlCol="0">
            <a:spAutoFit/>
          </a:bodyPr>
          <a:lstStyle/>
          <a:p>
            <a:r>
              <a:rPr lang="en-GB" dirty="0">
                <a:solidFill>
                  <a:schemeClr val="bg1"/>
                </a:solidFill>
              </a:rPr>
              <a:t>June 2018 v1 for BBC Hack</a:t>
            </a:r>
            <a:endParaRPr lang="en-US" dirty="0">
              <a:solidFill>
                <a:schemeClr val="bg1"/>
              </a:solidFill>
            </a:endParaRPr>
          </a:p>
        </p:txBody>
      </p:sp>
    </p:spTree>
    <p:extLst>
      <p:ext uri="{BB962C8B-B14F-4D97-AF65-F5344CB8AC3E}">
        <p14:creationId xmlns:p14="http://schemas.microsoft.com/office/powerpoint/2010/main" val="769146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497353" y="1"/>
            <a:ext cx="8475447" cy="945497"/>
          </a:xfrm>
        </p:spPr>
        <p:txBody>
          <a:bodyPr/>
          <a:lstStyle/>
          <a:p>
            <a:r>
              <a:rPr lang="en-US" dirty="0"/>
              <a:t>oneTRANSPORT </a:t>
            </a:r>
            <a:r>
              <a:rPr lang="en-US" dirty="0" err="1"/>
              <a:t>Herts</a:t>
            </a:r>
            <a:r>
              <a:rPr lang="en-US" dirty="0"/>
              <a:t> Traffic count sensors</a:t>
            </a:r>
            <a:endParaRPr lang="en-US" dirty="0">
              <a:latin typeface="Verdana" panose="020B0604030504040204" pitchFamily="34" charset="0"/>
              <a:ea typeface="Verdana" panose="020B0604030504040204" pitchFamily="34" charset="0"/>
              <a:cs typeface="Verdana" panose="020B0604030504040204" pitchFamily="34" charset="0"/>
            </a:endParaRPr>
          </a:p>
        </p:txBody>
      </p:sp>
      <p:pic>
        <p:nvPicPr>
          <p:cNvPr id="14" name="Picture 13"/>
          <p:cNvPicPr>
            <a:picLocks noChangeAspect="1"/>
          </p:cNvPicPr>
          <p:nvPr/>
        </p:nvPicPr>
        <p:blipFill>
          <a:blip r:embed="rId3"/>
          <a:stretch>
            <a:fillRect/>
          </a:stretch>
        </p:blipFill>
        <p:spPr>
          <a:xfrm>
            <a:off x="1679026" y="139735"/>
            <a:ext cx="706033" cy="661383"/>
          </a:xfrm>
          <a:prstGeom prst="rect">
            <a:avLst/>
          </a:prstGeom>
        </p:spPr>
      </p:pic>
      <p:pic>
        <p:nvPicPr>
          <p:cNvPr id="4" name="Picture 3">
            <a:extLst>
              <a:ext uri="{FF2B5EF4-FFF2-40B4-BE49-F238E27FC236}">
                <a16:creationId xmlns:a16="http://schemas.microsoft.com/office/drawing/2014/main" id="{F74AD253-9F55-42F6-A60C-639ECFEA22A0}"/>
              </a:ext>
            </a:extLst>
          </p:cNvPr>
          <p:cNvPicPr>
            <a:picLocks noChangeAspect="1"/>
          </p:cNvPicPr>
          <p:nvPr/>
        </p:nvPicPr>
        <p:blipFill>
          <a:blip r:embed="rId4"/>
          <a:stretch>
            <a:fillRect/>
          </a:stretch>
        </p:blipFill>
        <p:spPr>
          <a:xfrm>
            <a:off x="1679026" y="801118"/>
            <a:ext cx="7871374" cy="5479687"/>
          </a:xfrm>
          <a:prstGeom prst="rect">
            <a:avLst/>
          </a:prstGeom>
        </p:spPr>
      </p:pic>
    </p:spTree>
    <p:extLst>
      <p:ext uri="{BB962C8B-B14F-4D97-AF65-F5344CB8AC3E}">
        <p14:creationId xmlns:p14="http://schemas.microsoft.com/office/powerpoint/2010/main" val="39376964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497353" y="1"/>
            <a:ext cx="8475447" cy="945497"/>
          </a:xfrm>
        </p:spPr>
        <p:txBody>
          <a:bodyPr/>
          <a:lstStyle/>
          <a:p>
            <a:r>
              <a:rPr lang="en-US" dirty="0"/>
              <a:t>oneTRANSPORT </a:t>
            </a:r>
            <a:r>
              <a:rPr lang="en-US" dirty="0" err="1"/>
              <a:t>Herts</a:t>
            </a:r>
            <a:r>
              <a:rPr lang="en-US" dirty="0"/>
              <a:t> 30 Zone analysis</a:t>
            </a:r>
            <a:endParaRPr lang="en-US" dirty="0">
              <a:latin typeface="Verdana" panose="020B0604030504040204" pitchFamily="34" charset="0"/>
              <a:ea typeface="Verdana" panose="020B0604030504040204" pitchFamily="34" charset="0"/>
              <a:cs typeface="Verdana" panose="020B0604030504040204" pitchFamily="34" charset="0"/>
            </a:endParaRPr>
          </a:p>
        </p:txBody>
      </p:sp>
      <p:pic>
        <p:nvPicPr>
          <p:cNvPr id="14" name="Picture 13"/>
          <p:cNvPicPr>
            <a:picLocks noChangeAspect="1"/>
          </p:cNvPicPr>
          <p:nvPr/>
        </p:nvPicPr>
        <p:blipFill>
          <a:blip r:embed="rId3"/>
          <a:stretch>
            <a:fillRect/>
          </a:stretch>
        </p:blipFill>
        <p:spPr>
          <a:xfrm>
            <a:off x="1679026" y="139735"/>
            <a:ext cx="706033" cy="661383"/>
          </a:xfrm>
          <a:prstGeom prst="rect">
            <a:avLst/>
          </a:prstGeom>
        </p:spPr>
      </p:pic>
      <p:pic>
        <p:nvPicPr>
          <p:cNvPr id="2" name="Picture 1">
            <a:extLst>
              <a:ext uri="{FF2B5EF4-FFF2-40B4-BE49-F238E27FC236}">
                <a16:creationId xmlns:a16="http://schemas.microsoft.com/office/drawing/2014/main" id="{9E035116-5B52-497B-BD5C-BCC339C2D600}"/>
              </a:ext>
            </a:extLst>
          </p:cNvPr>
          <p:cNvPicPr>
            <a:picLocks noChangeAspect="1"/>
          </p:cNvPicPr>
          <p:nvPr/>
        </p:nvPicPr>
        <p:blipFill>
          <a:blip r:embed="rId4"/>
          <a:stretch>
            <a:fillRect/>
          </a:stretch>
        </p:blipFill>
        <p:spPr>
          <a:xfrm>
            <a:off x="979054" y="906973"/>
            <a:ext cx="10741891" cy="5294436"/>
          </a:xfrm>
          <a:prstGeom prst="rect">
            <a:avLst/>
          </a:prstGeom>
        </p:spPr>
      </p:pic>
    </p:spTree>
    <p:extLst>
      <p:ext uri="{BB962C8B-B14F-4D97-AF65-F5344CB8AC3E}">
        <p14:creationId xmlns:p14="http://schemas.microsoft.com/office/powerpoint/2010/main" val="1104230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11693525" y="6356350"/>
            <a:ext cx="498475" cy="365125"/>
          </a:xfrm>
        </p:spPr>
        <p:txBody>
          <a:bodyPr/>
          <a:lstStyle/>
          <a:p>
            <a:fld id="{C8DB6849-9C56-6D4E-AA70-3E3466A866E9}" type="slidenum">
              <a:rPr lang="en-US" smtClean="0"/>
              <a:pPr/>
              <a:t>12</a:t>
            </a:fld>
            <a:endParaRPr lang="en-US" dirty="0"/>
          </a:p>
        </p:txBody>
      </p:sp>
      <p:sp>
        <p:nvSpPr>
          <p:cNvPr id="5" name="Content Placeholder 3"/>
          <p:cNvSpPr txBox="1">
            <a:spLocks/>
          </p:cNvSpPr>
          <p:nvPr/>
        </p:nvSpPr>
        <p:spPr>
          <a:xfrm>
            <a:off x="3543629" y="1908574"/>
            <a:ext cx="4480937" cy="1632339"/>
          </a:xfrm>
          <a:prstGeom prst="rect">
            <a:avLst/>
          </a:prstGeom>
        </p:spPr>
        <p:txBody>
          <a:bodyPr>
            <a:normAutofit/>
          </a:bodyPr>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gn="ctr">
              <a:spcBef>
                <a:spcPts val="300"/>
              </a:spcBef>
              <a:buNone/>
            </a:pPr>
            <a:r>
              <a:rPr lang="en-GB" b="1" dirty="0"/>
              <a:t>For more information contact : </a:t>
            </a:r>
          </a:p>
          <a:p>
            <a:pPr marL="0" indent="0" algn="ctr">
              <a:spcBef>
                <a:spcPts val="300"/>
              </a:spcBef>
              <a:buNone/>
            </a:pPr>
            <a:r>
              <a:rPr lang="en-GB" b="1" dirty="0">
                <a:solidFill>
                  <a:srgbClr val="009BD4"/>
                </a:solidFill>
              </a:rPr>
              <a:t>info@oneTRANSPORT.io</a:t>
            </a:r>
            <a:endParaRPr lang="en-GB" dirty="0">
              <a:solidFill>
                <a:srgbClr val="009BD4"/>
              </a:solidFill>
            </a:endParaRPr>
          </a:p>
          <a:p>
            <a:pPr marL="285750" indent="-285750" algn="ctr">
              <a:buFont typeface="Arial" panose="020B0604020202020204" pitchFamily="34" charset="0"/>
              <a:buChar char="•"/>
            </a:pPr>
            <a:endParaRPr lang="en-GB" dirty="0">
              <a:solidFill>
                <a:srgbClr val="009BD4"/>
              </a:solidFill>
            </a:endParaRPr>
          </a:p>
          <a:p>
            <a:pPr algn="ctr"/>
            <a:endParaRPr lang="en-US" dirty="0"/>
          </a:p>
        </p:txBody>
      </p:sp>
      <p:pic>
        <p:nvPicPr>
          <p:cNvPr id="6" name="Picture 5"/>
          <p:cNvPicPr>
            <a:picLocks noChangeAspect="1"/>
          </p:cNvPicPr>
          <p:nvPr/>
        </p:nvPicPr>
        <p:blipFill>
          <a:blip r:embed="rId2"/>
          <a:stretch>
            <a:fillRect/>
          </a:stretch>
        </p:blipFill>
        <p:spPr>
          <a:xfrm>
            <a:off x="3996373" y="594321"/>
            <a:ext cx="3334015" cy="826558"/>
          </a:xfrm>
          <a:prstGeom prst="rect">
            <a:avLst/>
          </a:prstGeom>
        </p:spPr>
      </p:pic>
    </p:spTree>
    <p:extLst>
      <p:ext uri="{BB962C8B-B14F-4D97-AF65-F5344CB8AC3E}">
        <p14:creationId xmlns:p14="http://schemas.microsoft.com/office/powerpoint/2010/main" val="26356487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0959353" y="6356350"/>
            <a:ext cx="381000" cy="365125"/>
          </a:xfrm>
        </p:spPr>
        <p:txBody>
          <a:bodyPr/>
          <a:lstStyle/>
          <a:p>
            <a:fld id="{C8DB6849-9C56-6D4E-AA70-3E3466A866E9}" type="slidenum">
              <a:rPr lang="en-US" smtClean="0"/>
              <a:pPr/>
              <a:t>2</a:t>
            </a:fld>
            <a:endParaRPr lang="en-US" dirty="0"/>
          </a:p>
        </p:txBody>
      </p:sp>
      <p:sp>
        <p:nvSpPr>
          <p:cNvPr id="11" name="Title 1"/>
          <p:cNvSpPr>
            <a:spLocks noGrp="1"/>
          </p:cNvSpPr>
          <p:nvPr>
            <p:ph type="title"/>
          </p:nvPr>
        </p:nvSpPr>
        <p:spPr>
          <a:xfrm>
            <a:off x="774065" y="152080"/>
            <a:ext cx="6718449" cy="994172"/>
          </a:xfrm>
        </p:spPr>
        <p:txBody>
          <a:bodyPr>
            <a:normAutofit fontScale="90000"/>
          </a:bodyPr>
          <a:lstStyle/>
          <a:p>
            <a:pPr algn="ctr"/>
            <a:r>
              <a:rPr lang="en-GB" dirty="0">
                <a:latin typeface="Verdana" panose="020B0604030504040204" pitchFamily="34" charset="0"/>
                <a:ea typeface="Verdana" panose="020B0604030504040204" pitchFamily="34" charset="0"/>
                <a:cs typeface="Verdana" panose="020B0604030504040204" pitchFamily="34" charset="0"/>
              </a:rPr>
              <a:t>Introducing OneTRANSPORT - </a:t>
            </a:r>
            <a:br>
              <a:rPr lang="en-GB" i="1" dirty="0">
                <a:latin typeface="Verdana" panose="020B0604030504040204" pitchFamily="34" charset="0"/>
                <a:ea typeface="Verdana" panose="020B0604030504040204" pitchFamily="34" charset="0"/>
                <a:cs typeface="Verdana" panose="020B0604030504040204" pitchFamily="34" charset="0"/>
              </a:rPr>
            </a:br>
            <a:r>
              <a:rPr lang="en-GB" i="1" dirty="0">
                <a:latin typeface="Verdana" panose="020B0604030504040204" pitchFamily="34" charset="0"/>
                <a:ea typeface="Verdana" panose="020B0604030504040204" pitchFamily="34" charset="0"/>
                <a:cs typeface="Verdana" panose="020B0604030504040204" pitchFamily="34" charset="0"/>
              </a:rPr>
              <a:t>A Data Marketplace for Smart Cities</a:t>
            </a:r>
            <a:br>
              <a:rPr lang="en-US" dirty="0">
                <a:latin typeface="Verdana" panose="020B0604030504040204" pitchFamily="34" charset="0"/>
                <a:ea typeface="Verdana" panose="020B0604030504040204" pitchFamily="34" charset="0"/>
                <a:cs typeface="Verdana" panose="020B0604030504040204" pitchFamily="34" charset="0"/>
              </a:rPr>
            </a:br>
            <a:endParaRPr lang="en-US" dirty="0">
              <a:latin typeface="Verdana" panose="020B0604030504040204" pitchFamily="34" charset="0"/>
              <a:ea typeface="Verdana" panose="020B0604030504040204" pitchFamily="34" charset="0"/>
              <a:cs typeface="Verdana" panose="020B0604030504040204" pitchFamily="34" charset="0"/>
            </a:endParaRPr>
          </a:p>
        </p:txBody>
      </p:sp>
      <p:pic>
        <p:nvPicPr>
          <p:cNvPr id="12" name="Content Placeholder 7"/>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36279" y="1280073"/>
            <a:ext cx="6374950" cy="4781213"/>
          </a:xfrm>
        </p:spPr>
      </p:pic>
      <p:sp>
        <p:nvSpPr>
          <p:cNvPr id="13" name="Text Placeholder 4"/>
          <p:cNvSpPr>
            <a:spLocks noGrp="1"/>
          </p:cNvSpPr>
          <p:nvPr>
            <p:ph idx="13"/>
          </p:nvPr>
        </p:nvSpPr>
        <p:spPr>
          <a:xfrm>
            <a:off x="8677421" y="2409931"/>
            <a:ext cx="3191565" cy="3754893"/>
          </a:xfrm>
        </p:spPr>
        <p:txBody>
          <a:bodyPr>
            <a:normAutofit/>
          </a:bodyPr>
          <a:lstStyle/>
          <a:p>
            <a:endParaRPr lang="en-US" b="0" dirty="0"/>
          </a:p>
          <a:p>
            <a:r>
              <a:rPr lang="en-US" b="0" dirty="0"/>
              <a:t>“</a:t>
            </a:r>
            <a:r>
              <a:rPr lang="en-US" i="1" dirty="0"/>
              <a:t>The free flow of transport data underpins the development of new mobility solutions that provide integrated, efficient and sustainable transport systems for people and goods.” </a:t>
            </a:r>
            <a:endParaRPr lang="en-US" dirty="0"/>
          </a:p>
        </p:txBody>
      </p:sp>
      <p:sp>
        <p:nvSpPr>
          <p:cNvPr id="15" name="TextBox 14"/>
          <p:cNvSpPr txBox="1"/>
          <p:nvPr/>
        </p:nvSpPr>
        <p:spPr>
          <a:xfrm>
            <a:off x="9243663" y="4969691"/>
            <a:ext cx="2615945" cy="646331"/>
          </a:xfrm>
          <a:prstGeom prst="rect">
            <a:avLst/>
          </a:prstGeom>
          <a:noFill/>
        </p:spPr>
        <p:txBody>
          <a:bodyPr wrap="square" rtlCol="0">
            <a:spAutoFit/>
          </a:bodyPr>
          <a:lstStyle/>
          <a:p>
            <a:r>
              <a:rPr lang="en-GB" sz="1200" dirty="0">
                <a:solidFill>
                  <a:schemeClr val="bg1"/>
                </a:solidFill>
              </a:rPr>
              <a:t>Transport Systems Catapult report on Data Sharing in the Intelligent Mobility Sector, May 2017</a:t>
            </a:r>
            <a:endParaRPr lang="en-US" sz="1200" dirty="0">
              <a:solidFill>
                <a:schemeClr val="bg1"/>
              </a:solidFill>
            </a:endParaRPr>
          </a:p>
        </p:txBody>
      </p:sp>
      <p:pic>
        <p:nvPicPr>
          <p:cNvPr id="16" name="Picture 15"/>
          <p:cNvPicPr>
            <a:picLocks noChangeAspect="1"/>
          </p:cNvPicPr>
          <p:nvPr/>
        </p:nvPicPr>
        <p:blipFill>
          <a:blip r:embed="rId3"/>
          <a:stretch>
            <a:fillRect/>
          </a:stretch>
        </p:blipFill>
        <p:spPr>
          <a:xfrm>
            <a:off x="523938" y="75523"/>
            <a:ext cx="529525" cy="496037"/>
          </a:xfrm>
          <a:prstGeom prst="rect">
            <a:avLst/>
          </a:prstGeom>
        </p:spPr>
      </p:pic>
      <p:pic>
        <p:nvPicPr>
          <p:cNvPr id="17" name="Picture 1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8677422" y="280892"/>
            <a:ext cx="2999383" cy="720064"/>
          </a:xfrm>
          <a:prstGeom prst="rect">
            <a:avLst/>
          </a:prstGeom>
        </p:spPr>
      </p:pic>
    </p:spTree>
    <p:extLst>
      <p:ext uri="{BB962C8B-B14F-4D97-AF65-F5344CB8AC3E}">
        <p14:creationId xmlns:p14="http://schemas.microsoft.com/office/powerpoint/2010/main" val="4989427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2119" y="82735"/>
            <a:ext cx="9414424" cy="964403"/>
          </a:xfrm>
        </p:spPr>
        <p:txBody>
          <a:bodyPr>
            <a:normAutofit/>
          </a:bodyPr>
          <a:lstStyle/>
          <a:p>
            <a:r>
              <a:rPr lang="en-GB" dirty="0">
                <a:latin typeface="Verdana" panose="020B0604030504040204" pitchFamily="34" charset="0"/>
                <a:ea typeface="Verdana" panose="020B0604030504040204" pitchFamily="34" charset="0"/>
                <a:cs typeface="Verdana" panose="020B0604030504040204" pitchFamily="34" charset="0"/>
              </a:rPr>
              <a:t>Enabling Intelligent Mobility services across the UK</a:t>
            </a:r>
            <a:endParaRPr lang="en-US" dirty="0">
              <a:latin typeface="Verdana" panose="020B0604030504040204" pitchFamily="34" charset="0"/>
              <a:ea typeface="Verdana" panose="020B0604030504040204" pitchFamily="34" charset="0"/>
              <a:cs typeface="Verdana" panose="020B0604030504040204" pitchFamily="34" charset="0"/>
            </a:endParaRPr>
          </a:p>
        </p:txBody>
      </p:sp>
      <p:pic>
        <p:nvPicPr>
          <p:cNvPr id="19" name="Picture 18"/>
          <p:cNvPicPr>
            <a:picLocks noChangeAspect="1"/>
          </p:cNvPicPr>
          <p:nvPr/>
        </p:nvPicPr>
        <p:blipFill>
          <a:blip r:embed="rId2"/>
          <a:stretch>
            <a:fillRect/>
          </a:stretch>
        </p:blipFill>
        <p:spPr>
          <a:xfrm>
            <a:off x="855468" y="185971"/>
            <a:ext cx="706033" cy="661383"/>
          </a:xfrm>
          <a:prstGeom prst="rect">
            <a:avLst/>
          </a:prstGeom>
        </p:spPr>
      </p:pic>
      <p:sp>
        <p:nvSpPr>
          <p:cNvPr id="20" name="Slide Number Placeholder 2"/>
          <p:cNvSpPr>
            <a:spLocks noGrp="1"/>
          </p:cNvSpPr>
          <p:nvPr>
            <p:ph type="sldNum" sz="quarter" idx="12"/>
          </p:nvPr>
        </p:nvSpPr>
        <p:spPr>
          <a:xfrm>
            <a:off x="10895611" y="6356350"/>
            <a:ext cx="498184" cy="365125"/>
          </a:xfrm>
        </p:spPr>
        <p:txBody>
          <a:bodyPr/>
          <a:lstStyle/>
          <a:p>
            <a:fld id="{5D9E6825-6159-436F-97B7-849D691F43BE}" type="slidenum">
              <a:rPr lang="en-US" smtClean="0"/>
              <a:pPr/>
              <a:t>3</a:t>
            </a:fld>
            <a:endParaRPr lang="en-US" dirty="0"/>
          </a:p>
        </p:txBody>
      </p:sp>
      <p:sp>
        <p:nvSpPr>
          <p:cNvPr id="3" name="TextBox 2"/>
          <p:cNvSpPr txBox="1"/>
          <p:nvPr/>
        </p:nvSpPr>
        <p:spPr>
          <a:xfrm>
            <a:off x="151883" y="1049986"/>
            <a:ext cx="11798709" cy="5262979"/>
          </a:xfrm>
          <a:prstGeom prst="rect">
            <a:avLst/>
          </a:prstGeom>
          <a:noFill/>
        </p:spPr>
        <p:txBody>
          <a:bodyPr wrap="square" rtlCol="0">
            <a:spAutoFit/>
          </a:bodyPr>
          <a:lstStyle/>
          <a:p>
            <a:pPr marL="285750" indent="-285750">
              <a:buFont typeface="Arial" panose="020B0604020202020204" pitchFamily="34" charset="0"/>
              <a:buChar char="•"/>
            </a:pPr>
            <a:r>
              <a:rPr lang="en-GB" sz="2000" dirty="0"/>
              <a:t>Intelligent Mobility services are increasingly disrupting the traditional transport eco-system.  New technologies, services and business models are improving the travel experience, and are increasingly enhancing outcomes in health and social care, the environment and regional economic activity. </a:t>
            </a:r>
          </a:p>
          <a:p>
            <a:pPr marL="285750" indent="-285750">
              <a:buFont typeface="Arial" panose="020B0604020202020204" pitchFamily="34" charset="0"/>
              <a:buChar char="•"/>
            </a:pPr>
            <a:endParaRPr lang="en-GB" sz="2000" dirty="0"/>
          </a:p>
          <a:p>
            <a:pPr marL="285750" indent="-285750">
              <a:buFont typeface="Arial" panose="020B0604020202020204" pitchFamily="34" charset="0"/>
              <a:buChar char="•"/>
            </a:pPr>
            <a:r>
              <a:rPr lang="en-GB" sz="2000" dirty="0"/>
              <a:t>UK government highlights Intelligent Mobility as one of the 4 focus areas for its Industrial Strategy, with significant policy development and investment by BEIS and the Department for Transport, enabling world-leading technologies, capabilities and regulatory and insurance regimes to be developed in the UK that benefit UK citizens and power long-term UK economic growth. </a:t>
            </a:r>
          </a:p>
          <a:p>
            <a:pPr marL="285750" indent="-285750">
              <a:buFont typeface="Arial" panose="020B0604020202020204" pitchFamily="34" charset="0"/>
              <a:buChar char="•"/>
            </a:pPr>
            <a:endParaRPr lang="en-GB" sz="2000" dirty="0"/>
          </a:p>
          <a:p>
            <a:pPr marL="285750" indent="-285750">
              <a:buFont typeface="Arial" panose="020B0604020202020204" pitchFamily="34" charset="0"/>
              <a:buChar char="•"/>
            </a:pPr>
            <a:r>
              <a:rPr lang="en-GB" sz="2000" dirty="0"/>
              <a:t>Data is the fuel for Intelligent Mobility services, and the open sharing of local authority-owned transport data is essential to see the benefits of Intelligent Transport solutions realised in the towns and regions outside the UK’s major cities. </a:t>
            </a:r>
          </a:p>
          <a:p>
            <a:pPr marL="285750" indent="-285750" algn="ctr">
              <a:buFont typeface="Arial" panose="020B0604020202020204" pitchFamily="34" charset="0"/>
              <a:buChar char="•"/>
            </a:pPr>
            <a:endParaRPr lang="en-GB" sz="2400" dirty="0"/>
          </a:p>
          <a:p>
            <a:pPr algn="ctr"/>
            <a:r>
              <a:rPr lang="en-GB" sz="2400" b="1" dirty="0"/>
              <a:t>oneTRANSPORT</a:t>
            </a:r>
            <a:r>
              <a:rPr lang="en-GB" sz="2400" dirty="0"/>
              <a:t> helps Local Authorities to share their data nationally, maximising the exploitation of this valuable asset and enabling national data-driven Intelligent Mobility solutions and services to be </a:t>
            </a:r>
            <a:r>
              <a:rPr lang="en-GB" sz="2400" u="sng" dirty="0"/>
              <a:t>customised and delivered locally.</a:t>
            </a:r>
          </a:p>
        </p:txBody>
      </p:sp>
    </p:spTree>
    <p:extLst>
      <p:ext uri="{BB962C8B-B14F-4D97-AF65-F5344CB8AC3E}">
        <p14:creationId xmlns:p14="http://schemas.microsoft.com/office/powerpoint/2010/main" val="21467809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10895611" y="6356350"/>
            <a:ext cx="498184" cy="365125"/>
          </a:xfrm>
        </p:spPr>
        <p:txBody>
          <a:bodyPr/>
          <a:lstStyle/>
          <a:p>
            <a:fld id="{5D9E6825-6159-436F-97B7-849D691F43BE}" type="slidenum">
              <a:rPr lang="en-US" smtClean="0"/>
              <a:pPr/>
              <a:t>4</a:t>
            </a:fld>
            <a:endParaRPr lang="en-US" dirty="0"/>
          </a:p>
        </p:txBody>
      </p:sp>
      <p:sp>
        <p:nvSpPr>
          <p:cNvPr id="6" name="Title 5"/>
          <p:cNvSpPr>
            <a:spLocks noGrp="1"/>
          </p:cNvSpPr>
          <p:nvPr>
            <p:ph type="title" idx="4294967295"/>
          </p:nvPr>
        </p:nvSpPr>
        <p:spPr>
          <a:xfrm>
            <a:off x="3706109" y="113292"/>
            <a:ext cx="4779785" cy="686651"/>
          </a:xfrm>
        </p:spPr>
        <p:txBody>
          <a:bodyPr>
            <a:normAutofit/>
          </a:bodyPr>
          <a:lstStyle/>
          <a:p>
            <a:r>
              <a:rPr lang="en-GB" sz="2800" dirty="0">
                <a:solidFill>
                  <a:srgbClr val="132954"/>
                </a:solidFill>
                <a:latin typeface="Verdana" panose="020B0604030504040204" pitchFamily="34" charset="0"/>
                <a:ea typeface="Verdana" panose="020B0604030504040204" pitchFamily="34" charset="0"/>
                <a:cs typeface="Verdana" panose="020B0604030504040204" pitchFamily="34" charset="0"/>
              </a:rPr>
              <a:t>Breaking Down the Silos!</a:t>
            </a:r>
            <a:endParaRPr lang="en-US" sz="2800" dirty="0">
              <a:solidFill>
                <a:srgbClr val="132954"/>
              </a:solidFill>
              <a:latin typeface="Verdana" panose="020B0604030504040204" pitchFamily="34" charset="0"/>
              <a:ea typeface="Verdana" panose="020B0604030504040204" pitchFamily="34" charset="0"/>
              <a:cs typeface="Verdana" panose="020B0604030504040204" pitchFamily="34" charset="0"/>
            </a:endParaRPr>
          </a:p>
        </p:txBody>
      </p:sp>
      <p:sp>
        <p:nvSpPr>
          <p:cNvPr id="10" name="Rounded Rectangle 55"/>
          <p:cNvSpPr/>
          <p:nvPr/>
        </p:nvSpPr>
        <p:spPr>
          <a:xfrm>
            <a:off x="3569888" y="3511340"/>
            <a:ext cx="5052224" cy="1131665"/>
          </a:xfrm>
          <a:prstGeom prst="roundRect">
            <a:avLst/>
          </a:prstGeom>
          <a:solidFill>
            <a:srgbClr val="00BCF2"/>
          </a:solidFill>
          <a:ln w="41275">
            <a:noFill/>
          </a:ln>
          <a:effectLst>
            <a:outerShdw blurRad="50800" dist="1143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GB" sz="3733" dirty="0">
              <a:solidFill>
                <a:srgbClr val="FFFFFF"/>
              </a:solidFill>
              <a:latin typeface="Calibri"/>
            </a:endParaRPr>
          </a:p>
          <a:p>
            <a:pPr algn="ctr" defTabSz="914377">
              <a:defRPr/>
            </a:pPr>
            <a:r>
              <a:rPr lang="en-GB" sz="3733" dirty="0">
                <a:solidFill>
                  <a:srgbClr val="FFFFFF"/>
                </a:solidFill>
                <a:latin typeface="Calibri"/>
              </a:rPr>
              <a:t>Open Data Marketplace</a:t>
            </a:r>
            <a:endParaRPr lang="en-US" sz="3733" dirty="0">
              <a:solidFill>
                <a:srgbClr val="FFFFFF"/>
              </a:solidFill>
              <a:latin typeface="Calibri"/>
            </a:endParaRPr>
          </a:p>
        </p:txBody>
      </p:sp>
      <p:sp>
        <p:nvSpPr>
          <p:cNvPr id="11" name="Rounded Rectangle 56"/>
          <p:cNvSpPr/>
          <p:nvPr/>
        </p:nvSpPr>
        <p:spPr>
          <a:xfrm>
            <a:off x="4002025" y="2235751"/>
            <a:ext cx="1275167" cy="757084"/>
          </a:xfrm>
          <a:prstGeom prst="roundRect">
            <a:avLst/>
          </a:prstGeom>
          <a:solidFill>
            <a:srgbClr val="8373E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r>
              <a:rPr lang="en-GB" sz="1400" b="1" dirty="0">
                <a:solidFill>
                  <a:prstClr val="white"/>
                </a:solidFill>
                <a:latin typeface="Calibri" panose="020F0502020204030204" pitchFamily="34" charset="0"/>
              </a:rPr>
              <a:t>Publishers / Consumers</a:t>
            </a:r>
          </a:p>
          <a:p>
            <a:pPr algn="ctr" defTabSz="914377">
              <a:defRPr/>
            </a:pPr>
            <a:r>
              <a:rPr lang="en-GB" sz="1400" dirty="0">
                <a:solidFill>
                  <a:prstClr val="white"/>
                </a:solidFill>
                <a:latin typeface="Calibri" panose="020F0502020204030204" pitchFamily="34" charset="0"/>
              </a:rPr>
              <a:t>(raw data)</a:t>
            </a:r>
            <a:endParaRPr lang="en-US" sz="1400" dirty="0">
              <a:solidFill>
                <a:prstClr val="white"/>
              </a:solidFill>
              <a:latin typeface="Calibri" panose="020F0502020204030204" pitchFamily="34" charset="0"/>
            </a:endParaRPr>
          </a:p>
        </p:txBody>
      </p:sp>
      <p:sp>
        <p:nvSpPr>
          <p:cNvPr id="12" name="Rounded Rectangle 57"/>
          <p:cNvSpPr/>
          <p:nvPr/>
        </p:nvSpPr>
        <p:spPr>
          <a:xfrm>
            <a:off x="5422662" y="2224319"/>
            <a:ext cx="1288252" cy="757084"/>
          </a:xfrm>
          <a:prstGeom prst="roundRect">
            <a:avLst/>
          </a:prstGeom>
          <a:solidFill>
            <a:srgbClr val="8373E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r>
              <a:rPr lang="en-GB" sz="1400" b="1" dirty="0">
                <a:solidFill>
                  <a:prstClr val="white"/>
                </a:solidFill>
                <a:latin typeface="Calibri" panose="020F0502020204030204" pitchFamily="34" charset="0"/>
              </a:rPr>
              <a:t>Enhancers</a:t>
            </a:r>
          </a:p>
          <a:p>
            <a:pPr algn="ctr" defTabSz="914377">
              <a:defRPr/>
            </a:pPr>
            <a:r>
              <a:rPr lang="en-GB" sz="1400" dirty="0">
                <a:solidFill>
                  <a:prstClr val="white"/>
                </a:solidFill>
                <a:latin typeface="Calibri" panose="020F0502020204030204" pitchFamily="34" charset="0"/>
              </a:rPr>
              <a:t>(improve data value)</a:t>
            </a:r>
            <a:endParaRPr lang="en-US" sz="1400" dirty="0">
              <a:solidFill>
                <a:prstClr val="white"/>
              </a:solidFill>
              <a:latin typeface="Calibri" panose="020F0502020204030204" pitchFamily="34" charset="0"/>
            </a:endParaRPr>
          </a:p>
        </p:txBody>
      </p:sp>
      <p:sp>
        <p:nvSpPr>
          <p:cNvPr id="13" name="Rounded Rectangle 58"/>
          <p:cNvSpPr/>
          <p:nvPr/>
        </p:nvSpPr>
        <p:spPr>
          <a:xfrm>
            <a:off x="6856384" y="2224319"/>
            <a:ext cx="1307723" cy="757084"/>
          </a:xfrm>
          <a:prstGeom prst="roundRect">
            <a:avLst/>
          </a:prstGeom>
          <a:solidFill>
            <a:srgbClr val="8373E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r>
              <a:rPr lang="en-GB" sz="1400" b="1" dirty="0">
                <a:solidFill>
                  <a:prstClr val="white"/>
                </a:solidFill>
                <a:latin typeface="Calibri" panose="020F0502020204030204" pitchFamily="34" charset="0"/>
              </a:rPr>
              <a:t>Publishers / Consumers</a:t>
            </a:r>
          </a:p>
          <a:p>
            <a:pPr algn="ctr" defTabSz="914377">
              <a:defRPr/>
            </a:pPr>
            <a:r>
              <a:rPr lang="en-GB" sz="1400" dirty="0">
                <a:solidFill>
                  <a:prstClr val="white"/>
                </a:solidFill>
                <a:latin typeface="Calibri" panose="020F0502020204030204" pitchFamily="34" charset="0"/>
              </a:rPr>
              <a:t>(quality data)</a:t>
            </a:r>
            <a:endParaRPr lang="en-US" sz="1400" dirty="0">
              <a:solidFill>
                <a:prstClr val="white"/>
              </a:solidFill>
              <a:latin typeface="Calibri" panose="020F0502020204030204" pitchFamily="34" charset="0"/>
            </a:endParaRPr>
          </a:p>
        </p:txBody>
      </p:sp>
      <p:sp>
        <p:nvSpPr>
          <p:cNvPr id="14" name="Rounded Rectangle 59"/>
          <p:cNvSpPr/>
          <p:nvPr/>
        </p:nvSpPr>
        <p:spPr>
          <a:xfrm>
            <a:off x="4200704" y="5358967"/>
            <a:ext cx="3816389" cy="407477"/>
          </a:xfrm>
          <a:prstGeom prst="roundRect">
            <a:avLst/>
          </a:prstGeom>
          <a:solidFill>
            <a:srgbClr val="8373E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r>
              <a:rPr lang="en-GB" sz="2000" b="1" dirty="0">
                <a:solidFill>
                  <a:prstClr val="white"/>
                </a:solidFill>
                <a:latin typeface="Calibri" panose="020F0502020204030204" pitchFamily="34" charset="0"/>
              </a:rPr>
              <a:t>Data – Driven Solutions</a:t>
            </a:r>
          </a:p>
        </p:txBody>
      </p:sp>
      <p:sp>
        <p:nvSpPr>
          <p:cNvPr id="15" name="Up Arrow 60"/>
          <p:cNvSpPr/>
          <p:nvPr/>
        </p:nvSpPr>
        <p:spPr>
          <a:xfrm flipV="1">
            <a:off x="4887312" y="4807039"/>
            <a:ext cx="2438400" cy="468195"/>
          </a:xfrm>
          <a:prstGeom prst="upArrow">
            <a:avLst/>
          </a:prstGeom>
          <a:solidFill>
            <a:schemeClr val="tx1">
              <a:lumMod val="50000"/>
              <a:lumOff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400" dirty="0">
              <a:solidFill>
                <a:prstClr val="white"/>
              </a:solidFill>
              <a:latin typeface="Calibri"/>
            </a:endParaRPr>
          </a:p>
        </p:txBody>
      </p:sp>
      <p:sp>
        <p:nvSpPr>
          <p:cNvPr id="16" name="U-Turn Arrow 61"/>
          <p:cNvSpPr/>
          <p:nvPr/>
        </p:nvSpPr>
        <p:spPr>
          <a:xfrm rot="10800000" flipH="1" flipV="1">
            <a:off x="5589028" y="3009484"/>
            <a:ext cx="1027589" cy="487680"/>
          </a:xfrm>
          <a:prstGeom prst="uturnArrow">
            <a:avLst>
              <a:gd name="adj1" fmla="val 45052"/>
              <a:gd name="adj2" fmla="val 25000"/>
              <a:gd name="adj3" fmla="val 37854"/>
              <a:gd name="adj4" fmla="val 43750"/>
              <a:gd name="adj5" fmla="val 100000"/>
            </a:avLst>
          </a:prstGeom>
          <a:solidFill>
            <a:schemeClr val="tx1">
              <a:lumMod val="50000"/>
              <a:lumOff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400" dirty="0">
              <a:solidFill>
                <a:prstClr val="white"/>
              </a:solidFill>
              <a:latin typeface="Calibri"/>
            </a:endParaRPr>
          </a:p>
        </p:txBody>
      </p:sp>
      <p:sp>
        <p:nvSpPr>
          <p:cNvPr id="17" name="Up-Down Arrow 62"/>
          <p:cNvSpPr/>
          <p:nvPr/>
        </p:nvSpPr>
        <p:spPr>
          <a:xfrm>
            <a:off x="4453412" y="2979004"/>
            <a:ext cx="365760" cy="548640"/>
          </a:xfrm>
          <a:prstGeom prst="upDownArrow">
            <a:avLst/>
          </a:prstGeom>
          <a:solidFill>
            <a:schemeClr val="tx1">
              <a:lumMod val="50000"/>
              <a:lumOff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400" dirty="0">
              <a:solidFill>
                <a:prstClr val="white"/>
              </a:solidFill>
              <a:latin typeface="Calibri"/>
            </a:endParaRPr>
          </a:p>
        </p:txBody>
      </p:sp>
      <p:sp>
        <p:nvSpPr>
          <p:cNvPr id="18" name="Up-Down Arrow 63"/>
          <p:cNvSpPr/>
          <p:nvPr/>
        </p:nvSpPr>
        <p:spPr>
          <a:xfrm>
            <a:off x="7379843" y="2979004"/>
            <a:ext cx="365760" cy="548640"/>
          </a:xfrm>
          <a:prstGeom prst="upDownArrow">
            <a:avLst/>
          </a:prstGeom>
          <a:solidFill>
            <a:schemeClr val="tx1">
              <a:lumMod val="50000"/>
              <a:lumOff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914377">
              <a:defRPr/>
            </a:pPr>
            <a:endParaRPr lang="en-US" sz="1400" dirty="0">
              <a:solidFill>
                <a:prstClr val="white"/>
              </a:solidFill>
              <a:latin typeface="Calibri"/>
            </a:endParaRPr>
          </a:p>
        </p:txBody>
      </p:sp>
      <p:pic>
        <p:nvPicPr>
          <p:cNvPr id="19" name="Picture 1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98610" y="3521621"/>
            <a:ext cx="2946111" cy="707275"/>
          </a:xfrm>
          <a:prstGeom prst="rect">
            <a:avLst/>
          </a:prstGeom>
        </p:spPr>
      </p:pic>
      <p:sp>
        <p:nvSpPr>
          <p:cNvPr id="20" name="Rectangle 19"/>
          <p:cNvSpPr/>
          <p:nvPr/>
        </p:nvSpPr>
        <p:spPr>
          <a:xfrm>
            <a:off x="2396363" y="872335"/>
            <a:ext cx="7627243" cy="954107"/>
          </a:xfrm>
          <a:prstGeom prst="rect">
            <a:avLst/>
          </a:prstGeom>
        </p:spPr>
        <p:txBody>
          <a:bodyPr wrap="square">
            <a:spAutoFit/>
          </a:bodyPr>
          <a:lstStyle/>
          <a:p>
            <a:pPr algn="ctr"/>
            <a:r>
              <a:rPr lang="en-GB" sz="1600" b="1" dirty="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rPr>
              <a:t>oneTRANSPORT</a:t>
            </a:r>
            <a:r>
              <a:rPr lang="en-GB" sz="1600" b="1" baseline="30000" dirty="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rPr>
              <a:t>TM</a:t>
            </a:r>
            <a:r>
              <a:rPr lang="en-GB" sz="1600" b="1" dirty="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rPr>
              <a:t> enables data to be shared, unlocking innovation and enabling new Intelligent Mobility Services</a:t>
            </a:r>
          </a:p>
          <a:p>
            <a:endParaRPr lang="en-GB" sz="2400" dirty="0"/>
          </a:p>
        </p:txBody>
      </p:sp>
      <p:pic>
        <p:nvPicPr>
          <p:cNvPr id="22" name="Picture 2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11395" y="3122553"/>
            <a:ext cx="666335" cy="41142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3" name="Picture 2" descr="Image result for Azure UK"/>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15420" y="1681005"/>
            <a:ext cx="658285" cy="41142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cxnSp>
        <p:nvCxnSpPr>
          <p:cNvPr id="4" name="Straight Connector 3"/>
          <p:cNvCxnSpPr/>
          <p:nvPr/>
        </p:nvCxnSpPr>
        <p:spPr>
          <a:xfrm flipV="1">
            <a:off x="8717752" y="3061688"/>
            <a:ext cx="1211525" cy="562928"/>
          </a:xfrm>
          <a:prstGeom prst="line">
            <a:avLst/>
          </a:prstGeom>
          <a:ln w="57150">
            <a:solidFill>
              <a:srgbClr val="00BCF2"/>
            </a:solidFill>
            <a:prstDash val="sysDot"/>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2316930" y="4499073"/>
            <a:ext cx="1165863" cy="470393"/>
          </a:xfrm>
          <a:prstGeom prst="line">
            <a:avLst/>
          </a:prstGeom>
          <a:ln w="57150">
            <a:solidFill>
              <a:srgbClr val="00BCF2"/>
            </a:solidFill>
            <a:prstDash val="sysDot"/>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2218499" y="3083361"/>
            <a:ext cx="1274799" cy="566987"/>
          </a:xfrm>
          <a:prstGeom prst="line">
            <a:avLst/>
          </a:prstGeom>
          <a:ln w="57150">
            <a:solidFill>
              <a:srgbClr val="00BCF2"/>
            </a:solidFill>
            <a:prstDash val="sysDot"/>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8730232" y="4518243"/>
            <a:ext cx="1142592" cy="381408"/>
          </a:xfrm>
          <a:prstGeom prst="line">
            <a:avLst/>
          </a:prstGeom>
          <a:ln w="57150">
            <a:solidFill>
              <a:srgbClr val="00BCF2"/>
            </a:solidFill>
            <a:prstDash val="sysDot"/>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7" name="Rectangle 66"/>
          <p:cNvSpPr/>
          <p:nvPr/>
        </p:nvSpPr>
        <p:spPr>
          <a:xfrm>
            <a:off x="67214" y="2194023"/>
            <a:ext cx="2175900" cy="769634"/>
          </a:xfrm>
          <a:prstGeom prst="rect">
            <a:avLst/>
          </a:prstGeom>
        </p:spPr>
        <p:txBody>
          <a:bodyPr wrap="square">
            <a:spAutoFit/>
          </a:bodyPr>
          <a:lstStyle/>
          <a:p>
            <a:pPr algn="ctr">
              <a:spcAft>
                <a:spcPts val="800"/>
              </a:spcAft>
            </a:pPr>
            <a:r>
              <a:rPr lang="en-GB" sz="1467" dirty="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rPr>
              <a:t>Standardised cloud-based system, built for real-time data</a:t>
            </a:r>
          </a:p>
        </p:txBody>
      </p:sp>
      <p:sp>
        <p:nvSpPr>
          <p:cNvPr id="70" name="Rectangle 69"/>
          <p:cNvSpPr/>
          <p:nvPr/>
        </p:nvSpPr>
        <p:spPr>
          <a:xfrm>
            <a:off x="9929435" y="4311080"/>
            <a:ext cx="2194227" cy="1221168"/>
          </a:xfrm>
          <a:prstGeom prst="rect">
            <a:avLst/>
          </a:prstGeom>
        </p:spPr>
        <p:txBody>
          <a:bodyPr wrap="square">
            <a:spAutoFit/>
          </a:bodyPr>
          <a:lstStyle/>
          <a:p>
            <a:pPr algn="ctr">
              <a:spcAft>
                <a:spcPts val="800"/>
              </a:spcAft>
            </a:pPr>
            <a:r>
              <a:rPr lang="en-GB" sz="1467" dirty="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rPr>
              <a:t>Integration with both existing/legacy data systems and greenfield sensor deployments</a:t>
            </a:r>
          </a:p>
        </p:txBody>
      </p:sp>
      <p:pic>
        <p:nvPicPr>
          <p:cNvPr id="95" name="Picture 94"/>
          <p:cNvPicPr>
            <a:picLocks noChangeAspect="1"/>
          </p:cNvPicPr>
          <p:nvPr/>
        </p:nvPicPr>
        <p:blipFill>
          <a:blip r:embed="rId5"/>
          <a:stretch>
            <a:fillRect/>
          </a:stretch>
        </p:blipFill>
        <p:spPr>
          <a:xfrm>
            <a:off x="2761098" y="113293"/>
            <a:ext cx="706033" cy="661383"/>
          </a:xfrm>
          <a:prstGeom prst="rect">
            <a:avLst/>
          </a:prstGeom>
        </p:spPr>
      </p:pic>
      <p:sp>
        <p:nvSpPr>
          <p:cNvPr id="98" name="Oval 97"/>
          <p:cNvSpPr/>
          <p:nvPr/>
        </p:nvSpPr>
        <p:spPr>
          <a:xfrm>
            <a:off x="45881" y="1542478"/>
            <a:ext cx="2197367" cy="2213943"/>
          </a:xfrm>
          <a:prstGeom prst="ellipse">
            <a:avLst/>
          </a:prstGeom>
          <a:noFill/>
          <a:ln>
            <a:solidFill>
              <a:srgbClr val="00BC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nvGrpSpPr>
          <p:cNvPr id="5" name="Group 4"/>
          <p:cNvGrpSpPr/>
          <p:nvPr/>
        </p:nvGrpSpPr>
        <p:grpSpPr>
          <a:xfrm>
            <a:off x="9906762" y="1542475"/>
            <a:ext cx="2216900" cy="2213942"/>
            <a:chOff x="42361" y="2994765"/>
            <a:chExt cx="1662675" cy="1660457"/>
          </a:xfrm>
        </p:grpSpPr>
        <p:sp>
          <p:nvSpPr>
            <p:cNvPr id="69" name="Rectangle 68"/>
            <p:cNvSpPr/>
            <p:nvPr/>
          </p:nvSpPr>
          <p:spPr>
            <a:xfrm>
              <a:off x="43834" y="3550543"/>
              <a:ext cx="1661202" cy="746551"/>
            </a:xfrm>
            <a:prstGeom prst="rect">
              <a:avLst/>
            </a:prstGeom>
          </p:spPr>
          <p:txBody>
            <a:bodyPr wrap="square">
              <a:spAutoFit/>
            </a:bodyPr>
            <a:lstStyle/>
            <a:p>
              <a:pPr algn="ctr">
                <a:spcAft>
                  <a:spcPts val="800"/>
                </a:spcAft>
              </a:pPr>
              <a:r>
                <a:rPr lang="en-GB" sz="1467" dirty="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rPr>
                <a:t>Commercial and technical framework for optional selling / buying data</a:t>
              </a:r>
            </a:p>
          </p:txBody>
        </p:sp>
        <p:sp>
          <p:nvSpPr>
            <p:cNvPr id="97" name="Oval 96"/>
            <p:cNvSpPr/>
            <p:nvPr/>
          </p:nvSpPr>
          <p:spPr>
            <a:xfrm>
              <a:off x="42361" y="2994765"/>
              <a:ext cx="1648025" cy="1660457"/>
            </a:xfrm>
            <a:prstGeom prst="ellipse">
              <a:avLst/>
            </a:prstGeom>
            <a:noFill/>
            <a:ln>
              <a:solidFill>
                <a:srgbClr val="00BC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3" name="TextBox 92"/>
            <p:cNvSpPr txBox="1"/>
            <p:nvPr/>
          </p:nvSpPr>
          <p:spPr>
            <a:xfrm>
              <a:off x="652275" y="3106877"/>
              <a:ext cx="366927" cy="500090"/>
            </a:xfrm>
            <a:prstGeom prst="rect">
              <a:avLst/>
            </a:prstGeom>
            <a:noFill/>
          </p:spPr>
          <p:txBody>
            <a:bodyPr wrap="none" rtlCol="0">
              <a:spAutoFit/>
            </a:bodyPr>
            <a:lstStyle/>
            <a:p>
              <a:r>
                <a:rPr lang="en-GB" sz="3733" dirty="0">
                  <a:latin typeface="Verdana" panose="020B0604030504040204" pitchFamily="34" charset="0"/>
                  <a:ea typeface="Verdana" panose="020B0604030504040204" pitchFamily="34" charset="0"/>
                  <a:cs typeface="Verdana" panose="020B0604030504040204" pitchFamily="34" charset="0"/>
                </a:rPr>
                <a:t>£</a:t>
              </a:r>
              <a:endParaRPr lang="en-US" sz="3733" dirty="0">
                <a:latin typeface="Verdana" panose="020B0604030504040204" pitchFamily="34" charset="0"/>
                <a:ea typeface="Verdana" panose="020B0604030504040204" pitchFamily="34" charset="0"/>
                <a:cs typeface="Verdana" panose="020B0604030504040204" pitchFamily="34" charset="0"/>
              </a:endParaRPr>
            </a:p>
          </p:txBody>
        </p:sp>
      </p:grpSp>
      <p:grpSp>
        <p:nvGrpSpPr>
          <p:cNvPr id="2" name="Group 1"/>
          <p:cNvGrpSpPr/>
          <p:nvPr/>
        </p:nvGrpSpPr>
        <p:grpSpPr>
          <a:xfrm>
            <a:off x="46187" y="3845540"/>
            <a:ext cx="2197367" cy="2213942"/>
            <a:chOff x="7517704" y="275290"/>
            <a:chExt cx="1648025" cy="1660457"/>
          </a:xfrm>
        </p:grpSpPr>
        <p:sp>
          <p:nvSpPr>
            <p:cNvPr id="68" name="Rectangle 67"/>
            <p:cNvSpPr/>
            <p:nvPr/>
          </p:nvSpPr>
          <p:spPr>
            <a:xfrm>
              <a:off x="7601600" y="796553"/>
              <a:ext cx="1521504" cy="577226"/>
            </a:xfrm>
            <a:prstGeom prst="rect">
              <a:avLst/>
            </a:prstGeom>
          </p:spPr>
          <p:txBody>
            <a:bodyPr wrap="square">
              <a:spAutoFit/>
            </a:bodyPr>
            <a:lstStyle/>
            <a:p>
              <a:pPr algn="ctr">
                <a:spcAft>
                  <a:spcPts val="800"/>
                </a:spcAft>
              </a:pPr>
              <a:r>
                <a:rPr lang="en-GB" sz="1467" dirty="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rPr>
                <a:t>Non-exclusive, open licenses for data sharing</a:t>
              </a:r>
            </a:p>
          </p:txBody>
        </p:sp>
        <p:pic>
          <p:nvPicPr>
            <p:cNvPr id="1026" name="Picture 2" descr="Open Government License for public sector information"/>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146477" y="527521"/>
              <a:ext cx="431750" cy="178097"/>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creative commons"/>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948418" y="1463556"/>
              <a:ext cx="775912" cy="185087"/>
            </a:xfrm>
            <a:prstGeom prst="rect">
              <a:avLst/>
            </a:prstGeom>
            <a:noFill/>
            <a:extLst>
              <a:ext uri="{909E8E84-426E-40DD-AFC4-6F175D3DCCD1}">
                <a14:hiddenFill xmlns:a14="http://schemas.microsoft.com/office/drawing/2010/main">
                  <a:solidFill>
                    <a:srgbClr val="FFFFFF"/>
                  </a:solidFill>
                </a14:hiddenFill>
              </a:ext>
            </a:extLst>
          </p:spPr>
        </p:pic>
        <p:sp>
          <p:nvSpPr>
            <p:cNvPr id="102" name="Oval 101"/>
            <p:cNvSpPr/>
            <p:nvPr/>
          </p:nvSpPr>
          <p:spPr>
            <a:xfrm>
              <a:off x="7517704" y="275290"/>
              <a:ext cx="1648025" cy="1660457"/>
            </a:xfrm>
            <a:prstGeom prst="ellipse">
              <a:avLst/>
            </a:prstGeom>
            <a:noFill/>
            <a:ln>
              <a:solidFill>
                <a:srgbClr val="00BC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105" name="Oval 104"/>
          <p:cNvSpPr/>
          <p:nvPr/>
        </p:nvSpPr>
        <p:spPr>
          <a:xfrm>
            <a:off x="9909902" y="3845539"/>
            <a:ext cx="2197367" cy="2213943"/>
          </a:xfrm>
          <a:prstGeom prst="ellipse">
            <a:avLst/>
          </a:prstGeom>
          <a:noFill/>
          <a:ln>
            <a:solidFill>
              <a:srgbClr val="00BC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036" name="Picture 12" descr="Image result for RJ45"/>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0748265" y="5509845"/>
            <a:ext cx="615489" cy="404500"/>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Image result for wifi"/>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0851657" y="4049818"/>
            <a:ext cx="368881" cy="24406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7474179" y="3657729"/>
            <a:ext cx="426720" cy="307777"/>
          </a:xfrm>
          <a:prstGeom prst="rect">
            <a:avLst/>
          </a:prstGeom>
          <a:noFill/>
        </p:spPr>
        <p:txBody>
          <a:bodyPr wrap="none" rtlCol="0">
            <a:spAutoFit/>
          </a:bodyPr>
          <a:lstStyle/>
          <a:p>
            <a:r>
              <a:rPr lang="en-GB" sz="1400" dirty="0">
                <a:solidFill>
                  <a:schemeClr val="bg1"/>
                </a:solidFill>
              </a:rPr>
              <a:t>TM</a:t>
            </a:r>
            <a:endParaRPr lang="en-US" sz="1400" dirty="0">
              <a:solidFill>
                <a:schemeClr val="bg1"/>
              </a:solidFill>
            </a:endParaRPr>
          </a:p>
        </p:txBody>
      </p:sp>
    </p:spTree>
    <p:extLst>
      <p:ext uri="{BB962C8B-B14F-4D97-AF65-F5344CB8AC3E}">
        <p14:creationId xmlns:p14="http://schemas.microsoft.com/office/powerpoint/2010/main" val="7509876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497353" y="1"/>
            <a:ext cx="8475447" cy="945497"/>
          </a:xfrm>
        </p:spPr>
        <p:txBody>
          <a:bodyPr/>
          <a:lstStyle/>
          <a:p>
            <a:r>
              <a:rPr lang="en-US" dirty="0"/>
              <a:t>oneTRANSPORT</a:t>
            </a:r>
            <a:endParaRPr lang="en-US" dirty="0">
              <a:latin typeface="Verdana" panose="020B0604030504040204" pitchFamily="34" charset="0"/>
              <a:ea typeface="Verdana" panose="020B0604030504040204" pitchFamily="34" charset="0"/>
              <a:cs typeface="Verdana" panose="020B0604030504040204" pitchFamily="34" charset="0"/>
            </a:endParaRPr>
          </a:p>
        </p:txBody>
      </p:sp>
      <p:pic>
        <p:nvPicPr>
          <p:cNvPr id="14" name="Picture 13"/>
          <p:cNvPicPr>
            <a:picLocks noChangeAspect="1"/>
          </p:cNvPicPr>
          <p:nvPr/>
        </p:nvPicPr>
        <p:blipFill>
          <a:blip r:embed="rId3"/>
          <a:stretch>
            <a:fillRect/>
          </a:stretch>
        </p:blipFill>
        <p:spPr>
          <a:xfrm>
            <a:off x="1679026" y="139735"/>
            <a:ext cx="706033" cy="661383"/>
          </a:xfrm>
          <a:prstGeom prst="rect">
            <a:avLst/>
          </a:prstGeom>
        </p:spPr>
      </p:pic>
      <p:sp>
        <p:nvSpPr>
          <p:cNvPr id="4" name="Content Placeholder 3"/>
          <p:cNvSpPr>
            <a:spLocks noGrp="1"/>
          </p:cNvSpPr>
          <p:nvPr>
            <p:ph idx="13"/>
          </p:nvPr>
        </p:nvSpPr>
        <p:spPr>
          <a:xfrm>
            <a:off x="513347" y="945497"/>
            <a:ext cx="11277599" cy="5359049"/>
          </a:xfrm>
        </p:spPr>
        <p:txBody>
          <a:bodyPr>
            <a:normAutofit/>
          </a:bodyPr>
          <a:lstStyle/>
          <a:p>
            <a:pPr marL="342900" indent="-342900">
              <a:buFont typeface="Arial" panose="020B0604020202020204" pitchFamily="34" charset="0"/>
              <a:buChar char="•"/>
            </a:pPr>
            <a:r>
              <a:rPr lang="en-GB" sz="2200" b="1" dirty="0">
                <a:solidFill>
                  <a:prstClr val="black"/>
                </a:solidFill>
                <a:latin typeface="Calibri" panose="020F0502020204030204"/>
              </a:rPr>
              <a:t>We provide a very cost effective means for public sector and private sector data to be stored and archived in the cloud (Azure), and subsequently shared with public and private sector organisations,</a:t>
            </a:r>
            <a:r>
              <a:rPr lang="en-GB" sz="2200" dirty="0">
                <a:solidFill>
                  <a:prstClr val="black"/>
                </a:solidFill>
                <a:latin typeface="Calibri" panose="020F0502020204030204"/>
              </a:rPr>
              <a:t> enabling maximum exploitation of datasets in commercial and non-commercial applications and preventing vendor lock-in.</a:t>
            </a:r>
            <a:endParaRPr lang="en-GB" sz="2200" b="1" dirty="0">
              <a:solidFill>
                <a:schemeClr val="tx1"/>
              </a:solidFill>
              <a:latin typeface="+mn-lt"/>
              <a:ea typeface="+mn-ea"/>
              <a:cs typeface="+mn-cs"/>
            </a:endParaRPr>
          </a:p>
          <a:p>
            <a:pPr marL="342900" indent="-342900">
              <a:buFont typeface="Arial" panose="020B0604020202020204" pitchFamily="34" charset="0"/>
              <a:buChar char="•"/>
            </a:pPr>
            <a:r>
              <a:rPr lang="en-GB" sz="2200" b="1" dirty="0">
                <a:solidFill>
                  <a:schemeClr val="tx1"/>
                </a:solidFill>
                <a:latin typeface="+mn-lt"/>
                <a:ea typeface="+mn-ea"/>
                <a:cs typeface="+mn-cs"/>
              </a:rPr>
              <a:t>oneTRANSPORT acts as a neutral broker for real time and static data. We don’t offer any specific data application services that might create a conflict of interest,</a:t>
            </a:r>
            <a:r>
              <a:rPr lang="en-GB" sz="2200" dirty="0">
                <a:solidFill>
                  <a:schemeClr val="tx1"/>
                </a:solidFill>
                <a:latin typeface="+mn-lt"/>
                <a:ea typeface="+mn-ea"/>
                <a:cs typeface="+mn-cs"/>
              </a:rPr>
              <a:t> hence we can ensure that individual data sets reach the </a:t>
            </a:r>
            <a:r>
              <a:rPr lang="en-GB" sz="2200" b="1" dirty="0">
                <a:solidFill>
                  <a:schemeClr val="tx1"/>
                </a:solidFill>
                <a:latin typeface="+mn-lt"/>
                <a:ea typeface="+mn-ea"/>
                <a:cs typeface="+mn-cs"/>
              </a:rPr>
              <a:t>widest possible global audience</a:t>
            </a:r>
            <a:r>
              <a:rPr lang="en-GB" sz="2200" dirty="0">
                <a:solidFill>
                  <a:schemeClr val="tx1"/>
                </a:solidFill>
                <a:latin typeface="+mn-lt"/>
                <a:ea typeface="+mn-ea"/>
                <a:cs typeface="+mn-cs"/>
              </a:rPr>
              <a:t> for exploitation by individual best-of-breed organisations developing new Intelligent Transport services and solutions.</a:t>
            </a:r>
          </a:p>
          <a:p>
            <a:pPr marL="342900" indent="-342900">
              <a:buFont typeface="Arial" panose="020B0604020202020204" pitchFamily="34" charset="0"/>
              <a:buChar char="•"/>
            </a:pPr>
            <a:r>
              <a:rPr lang="en-GB" sz="2200" b="1" dirty="0">
                <a:solidFill>
                  <a:schemeClr val="tx1"/>
                </a:solidFill>
                <a:latin typeface="+mn-lt"/>
                <a:ea typeface="+mn-ea"/>
                <a:cs typeface="+mn-cs"/>
              </a:rPr>
              <a:t>Access is via Portal for administration, data discovery and publishing, API for data stream upload and consumption </a:t>
            </a:r>
            <a:r>
              <a:rPr lang="en-GB" sz="2200" dirty="0">
                <a:solidFill>
                  <a:schemeClr val="tx1"/>
                </a:solidFill>
                <a:latin typeface="+mn-lt"/>
                <a:ea typeface="+mn-ea"/>
                <a:cs typeface="+mn-cs"/>
              </a:rPr>
              <a:t>– The portal provides easy way to select licenses for data publishing and view and accept licenses for data consumption. In addition to viewing latest instance of data and downloading of static data files and support information</a:t>
            </a:r>
          </a:p>
          <a:p>
            <a:pPr marL="342900" indent="-342900">
              <a:buFont typeface="Arial" panose="020B0604020202020204" pitchFamily="34" charset="0"/>
              <a:buChar char="•"/>
            </a:pPr>
            <a:r>
              <a:rPr lang="en-GB" sz="2200" b="1" dirty="0">
                <a:solidFill>
                  <a:schemeClr val="tx1"/>
                </a:solidFill>
                <a:latin typeface="+mn-lt"/>
                <a:ea typeface="+mn-ea"/>
                <a:cs typeface="+mn-cs"/>
              </a:rPr>
              <a:t>oneTRANSPORT enables data publishers to optionally and flexibly monetise valuable data</a:t>
            </a:r>
            <a:r>
              <a:rPr lang="en-GB" sz="2200" dirty="0">
                <a:solidFill>
                  <a:schemeClr val="tx1"/>
                </a:solidFill>
                <a:latin typeface="+mn-lt"/>
                <a:ea typeface="+mn-ea"/>
                <a:cs typeface="+mn-cs"/>
              </a:rPr>
              <a:t>, providing a means to generate revenue without creating contract with every individual data consumer, by sharing through the system. </a:t>
            </a:r>
          </a:p>
          <a:p>
            <a:endParaRPr lang="en-GB" sz="2200" dirty="0">
              <a:solidFill>
                <a:schemeClr val="tx1"/>
              </a:solidFill>
              <a:latin typeface="+mn-lt"/>
              <a:ea typeface="+mn-ea"/>
              <a:cs typeface="+mn-cs"/>
            </a:endParaRPr>
          </a:p>
        </p:txBody>
      </p:sp>
    </p:spTree>
    <p:extLst>
      <p:ext uri="{BB962C8B-B14F-4D97-AF65-F5344CB8AC3E}">
        <p14:creationId xmlns:p14="http://schemas.microsoft.com/office/powerpoint/2010/main" val="18973557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497353" y="1"/>
            <a:ext cx="8475447" cy="945497"/>
          </a:xfrm>
        </p:spPr>
        <p:txBody>
          <a:bodyPr/>
          <a:lstStyle/>
          <a:p>
            <a:r>
              <a:rPr lang="en-US" dirty="0"/>
              <a:t>oneTRANSPORT portal – oneTRANSPORT.io</a:t>
            </a:r>
            <a:endParaRPr lang="en-US" dirty="0">
              <a:latin typeface="Verdana" panose="020B0604030504040204" pitchFamily="34" charset="0"/>
              <a:ea typeface="Verdana" panose="020B0604030504040204" pitchFamily="34" charset="0"/>
              <a:cs typeface="Verdana" panose="020B0604030504040204" pitchFamily="34" charset="0"/>
            </a:endParaRPr>
          </a:p>
        </p:txBody>
      </p:sp>
      <p:pic>
        <p:nvPicPr>
          <p:cNvPr id="14" name="Picture 13"/>
          <p:cNvPicPr>
            <a:picLocks noChangeAspect="1"/>
          </p:cNvPicPr>
          <p:nvPr/>
        </p:nvPicPr>
        <p:blipFill>
          <a:blip r:embed="rId3"/>
          <a:stretch>
            <a:fillRect/>
          </a:stretch>
        </p:blipFill>
        <p:spPr>
          <a:xfrm>
            <a:off x="1679026" y="139735"/>
            <a:ext cx="706033" cy="661383"/>
          </a:xfrm>
          <a:prstGeom prst="rect">
            <a:avLst/>
          </a:prstGeom>
        </p:spPr>
      </p:pic>
      <p:pic>
        <p:nvPicPr>
          <p:cNvPr id="5" name="Picture 4">
            <a:extLst>
              <a:ext uri="{FF2B5EF4-FFF2-40B4-BE49-F238E27FC236}">
                <a16:creationId xmlns:a16="http://schemas.microsoft.com/office/drawing/2014/main" id="{F2DF2ADB-D84B-4EE6-9E57-AF016A636F92}"/>
              </a:ext>
            </a:extLst>
          </p:cNvPr>
          <p:cNvPicPr>
            <a:picLocks noChangeAspect="1"/>
          </p:cNvPicPr>
          <p:nvPr/>
        </p:nvPicPr>
        <p:blipFill>
          <a:blip r:embed="rId4"/>
          <a:stretch>
            <a:fillRect/>
          </a:stretch>
        </p:blipFill>
        <p:spPr>
          <a:xfrm>
            <a:off x="557348" y="2731284"/>
            <a:ext cx="4370887" cy="3463503"/>
          </a:xfrm>
          <a:prstGeom prst="rect">
            <a:avLst/>
          </a:prstGeom>
        </p:spPr>
      </p:pic>
      <p:pic>
        <p:nvPicPr>
          <p:cNvPr id="6" name="Picture 5">
            <a:extLst>
              <a:ext uri="{FF2B5EF4-FFF2-40B4-BE49-F238E27FC236}">
                <a16:creationId xmlns:a16="http://schemas.microsoft.com/office/drawing/2014/main" id="{3E7A954A-644C-4FE9-951E-415336711DC6}"/>
              </a:ext>
            </a:extLst>
          </p:cNvPr>
          <p:cNvPicPr>
            <a:picLocks noChangeAspect="1"/>
          </p:cNvPicPr>
          <p:nvPr/>
        </p:nvPicPr>
        <p:blipFill>
          <a:blip r:embed="rId5"/>
          <a:stretch>
            <a:fillRect/>
          </a:stretch>
        </p:blipFill>
        <p:spPr>
          <a:xfrm>
            <a:off x="7367659" y="2731284"/>
            <a:ext cx="4265417" cy="3463503"/>
          </a:xfrm>
          <a:prstGeom prst="rect">
            <a:avLst/>
          </a:prstGeom>
        </p:spPr>
      </p:pic>
      <p:pic>
        <p:nvPicPr>
          <p:cNvPr id="2" name="Picture 1">
            <a:extLst>
              <a:ext uri="{FF2B5EF4-FFF2-40B4-BE49-F238E27FC236}">
                <a16:creationId xmlns:a16="http://schemas.microsoft.com/office/drawing/2014/main" id="{A5193802-9A9D-4DA3-BE72-1CFB6FE5260C}"/>
              </a:ext>
            </a:extLst>
          </p:cNvPr>
          <p:cNvPicPr>
            <a:picLocks noChangeAspect="1"/>
          </p:cNvPicPr>
          <p:nvPr/>
        </p:nvPicPr>
        <p:blipFill>
          <a:blip r:embed="rId6"/>
          <a:stretch>
            <a:fillRect/>
          </a:stretch>
        </p:blipFill>
        <p:spPr>
          <a:xfrm>
            <a:off x="3535680" y="739975"/>
            <a:ext cx="4713003" cy="3193001"/>
          </a:xfrm>
          <a:prstGeom prst="rect">
            <a:avLst/>
          </a:prstGeom>
        </p:spPr>
      </p:pic>
    </p:spTree>
    <p:extLst>
      <p:ext uri="{BB962C8B-B14F-4D97-AF65-F5344CB8AC3E}">
        <p14:creationId xmlns:p14="http://schemas.microsoft.com/office/powerpoint/2010/main" val="7796437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54"/>
          <p:cNvSpPr/>
          <p:nvPr/>
        </p:nvSpPr>
        <p:spPr>
          <a:xfrm>
            <a:off x="2181816" y="1643161"/>
            <a:ext cx="2323085" cy="1169551"/>
          </a:xfrm>
          <a:prstGeom prst="rect">
            <a:avLst/>
          </a:prstGeom>
        </p:spPr>
        <p:txBody>
          <a:bodyPr wrap="square">
            <a:spAutoFit/>
          </a:bodyPr>
          <a:lstStyle/>
          <a:p>
            <a:pPr algn="ctr"/>
            <a:r>
              <a:rPr lang="en-GB" sz="1400" dirty="0">
                <a:solidFill>
                  <a:prstClr val="black">
                    <a:lumMod val="50000"/>
                    <a:lumOff val="50000"/>
                  </a:prstClr>
                </a:solidFill>
                <a:latin typeface="Verdana" charset="0"/>
                <a:ea typeface="Verdana" charset="0"/>
                <a:cs typeface="Verdana" charset="0"/>
              </a:rPr>
              <a:t>Shares your data privately across your organisation via web interface or through standardised APIs</a:t>
            </a:r>
          </a:p>
        </p:txBody>
      </p:sp>
      <p:sp>
        <p:nvSpPr>
          <p:cNvPr id="3" name="Title 2"/>
          <p:cNvSpPr>
            <a:spLocks noGrp="1"/>
          </p:cNvSpPr>
          <p:nvPr>
            <p:ph type="title"/>
          </p:nvPr>
        </p:nvSpPr>
        <p:spPr>
          <a:xfrm>
            <a:off x="2497353" y="1"/>
            <a:ext cx="7197297" cy="945497"/>
          </a:xfrm>
        </p:spPr>
        <p:txBody>
          <a:bodyPr/>
          <a:lstStyle/>
          <a:p>
            <a:r>
              <a:rPr lang="en-US" dirty="0"/>
              <a:t>oneTRANSPORT Service Features</a:t>
            </a:r>
            <a:endParaRPr lang="en-US" dirty="0">
              <a:latin typeface="Verdana" panose="020B0604030504040204" pitchFamily="34" charset="0"/>
              <a:ea typeface="Verdana" panose="020B0604030504040204" pitchFamily="34" charset="0"/>
              <a:cs typeface="Verdana" panose="020B0604030504040204" pitchFamily="34" charset="0"/>
            </a:endParaRPr>
          </a:p>
        </p:txBody>
      </p:sp>
      <p:sp>
        <p:nvSpPr>
          <p:cNvPr id="9" name="Slide Number Placeholder 8"/>
          <p:cNvSpPr>
            <a:spLocks noGrp="1"/>
          </p:cNvSpPr>
          <p:nvPr>
            <p:ph type="sldNum" sz="quarter" idx="12"/>
          </p:nvPr>
        </p:nvSpPr>
        <p:spPr>
          <a:xfrm>
            <a:off x="10915017" y="6356351"/>
            <a:ext cx="515905" cy="365125"/>
          </a:xfrm>
        </p:spPr>
        <p:txBody>
          <a:bodyPr/>
          <a:lstStyle/>
          <a:p>
            <a:fld id="{5D9E6825-6159-436F-97B7-849D691F43BE}" type="slidenum">
              <a:rPr lang="en-US" smtClean="0"/>
              <a:pPr/>
              <a:t>7</a:t>
            </a:fld>
            <a:endParaRPr lang="en-US" dirty="0"/>
          </a:p>
        </p:txBody>
      </p:sp>
      <p:sp>
        <p:nvSpPr>
          <p:cNvPr id="7" name="Content Placeholder 6"/>
          <p:cNvSpPr>
            <a:spLocks noGrp="1"/>
          </p:cNvSpPr>
          <p:nvPr>
            <p:ph idx="13"/>
          </p:nvPr>
        </p:nvSpPr>
        <p:spPr>
          <a:xfrm>
            <a:off x="3821374" y="3300851"/>
            <a:ext cx="4076191" cy="2809956"/>
          </a:xfrm>
        </p:spPr>
        <p:txBody>
          <a:bodyPr>
            <a:normAutofit fontScale="77500" lnSpcReduction="20000"/>
          </a:bodyPr>
          <a:lstStyle/>
          <a:p>
            <a:pPr algn="ctr">
              <a:lnSpc>
                <a:spcPct val="120000"/>
              </a:lnSpc>
            </a:pPr>
            <a:r>
              <a:rPr lang="en-GB" sz="2533" dirty="0"/>
              <a:t>Benefits to </a:t>
            </a:r>
            <a:r>
              <a:rPr lang="en-GB" sz="2533" b="1" dirty="0"/>
              <a:t>Public Transport Authorities</a:t>
            </a:r>
          </a:p>
          <a:p>
            <a:pPr marL="380990" indent="-380990">
              <a:lnSpc>
                <a:spcPct val="110000"/>
              </a:lnSpc>
              <a:buFont typeface="Arial" panose="020B0604020202020204" pitchFamily="34" charset="0"/>
              <a:buChar char="•"/>
            </a:pPr>
            <a:r>
              <a:rPr lang="en-GB" dirty="0"/>
              <a:t>Share data between regional and local authorities and across authority boundaries. Understand your region better. </a:t>
            </a:r>
          </a:p>
          <a:p>
            <a:pPr marL="380990" indent="-380990">
              <a:lnSpc>
                <a:spcPct val="110000"/>
              </a:lnSpc>
              <a:buFont typeface="Arial" panose="020B0604020202020204" pitchFamily="34" charset="0"/>
              <a:buChar char="•"/>
            </a:pPr>
            <a:r>
              <a:rPr lang="en-GB" dirty="0"/>
              <a:t>Store your data in the cloud and open it to private sector service innovators via government-friendly license terms</a:t>
            </a:r>
          </a:p>
        </p:txBody>
      </p:sp>
      <p:sp>
        <p:nvSpPr>
          <p:cNvPr id="8" name="Content Placeholder 7"/>
          <p:cNvSpPr>
            <a:spLocks noGrp="1"/>
          </p:cNvSpPr>
          <p:nvPr>
            <p:ph idx="1"/>
          </p:nvPr>
        </p:nvSpPr>
        <p:spPr>
          <a:xfrm>
            <a:off x="7191931" y="1643161"/>
            <a:ext cx="2626555" cy="1169551"/>
          </a:xfrm>
        </p:spPr>
        <p:txBody>
          <a:bodyPr wrap="square">
            <a:spAutoFit/>
          </a:bodyPr>
          <a:lstStyle/>
          <a:p>
            <a:pPr algn="ctr">
              <a:lnSpc>
                <a:spcPct val="100000"/>
              </a:lnSpc>
            </a:pPr>
            <a:r>
              <a:rPr lang="en-GB" sz="1400" dirty="0">
                <a:solidFill>
                  <a:prstClr val="black">
                    <a:lumMod val="50000"/>
                    <a:lumOff val="50000"/>
                  </a:prstClr>
                </a:solidFill>
              </a:rPr>
              <a:t>Enables you to discover and consume data that others have published through oneTRANSPORT, via standard license terms</a:t>
            </a:r>
          </a:p>
        </p:txBody>
      </p:sp>
      <p:sp>
        <p:nvSpPr>
          <p:cNvPr id="10" name="Content Placeholder 6"/>
          <p:cNvSpPr txBox="1">
            <a:spLocks/>
          </p:cNvSpPr>
          <p:nvPr/>
        </p:nvSpPr>
        <p:spPr>
          <a:xfrm>
            <a:off x="1" y="3328283"/>
            <a:ext cx="3727446" cy="2863839"/>
          </a:xfrm>
          <a:prstGeom prst="rect">
            <a:avLst/>
          </a:prstGeom>
        </p:spPr>
        <p:txBody>
          <a:bodyPr vert="horz" lIns="121920" tIns="60960" rIns="121920" bIns="60960" rtlCol="0">
            <a:normAutofit/>
          </a:bodyPr>
          <a:lstStyle>
            <a:lvl1pPr marL="0" indent="0" algn="l" defTabSz="685800" rtl="0" eaLnBrk="1" latinLnBrk="0" hangingPunct="1">
              <a:lnSpc>
                <a:spcPct val="90000"/>
              </a:lnSpc>
              <a:spcBef>
                <a:spcPts val="750"/>
              </a:spcBef>
              <a:buFont typeface="Arial"/>
              <a:buNone/>
              <a:defRPr sz="1500" kern="1200">
                <a:solidFill>
                  <a:schemeClr val="tx1">
                    <a:lumMod val="50000"/>
                    <a:lumOff val="50000"/>
                  </a:schemeClr>
                </a:solidFill>
                <a:latin typeface="Verdana" charset="0"/>
                <a:ea typeface="Verdana" charset="0"/>
                <a:cs typeface="Verdana" charset="0"/>
              </a:defRPr>
            </a:lvl1pPr>
            <a:lvl2pPr marL="514350" indent="-171450" algn="l" defTabSz="685800" rtl="0" eaLnBrk="1" latinLnBrk="0" hangingPunct="1">
              <a:lnSpc>
                <a:spcPct val="90000"/>
              </a:lnSpc>
              <a:spcBef>
                <a:spcPts val="375"/>
              </a:spcBef>
              <a:buFont typeface="Arial"/>
              <a:buChar char="•"/>
              <a:defRPr sz="1350" kern="1200">
                <a:solidFill>
                  <a:schemeClr val="tx1">
                    <a:lumMod val="50000"/>
                    <a:lumOff val="50000"/>
                  </a:schemeClr>
                </a:solidFill>
                <a:latin typeface="Verdana" charset="0"/>
                <a:ea typeface="Verdana" charset="0"/>
                <a:cs typeface="Verdana" charset="0"/>
              </a:defRPr>
            </a:lvl2pPr>
            <a:lvl3pPr marL="857250" indent="-171450" algn="l" defTabSz="685800" rtl="0" eaLnBrk="1" latinLnBrk="0" hangingPunct="1">
              <a:lnSpc>
                <a:spcPct val="90000"/>
              </a:lnSpc>
              <a:spcBef>
                <a:spcPts val="375"/>
              </a:spcBef>
              <a:buFont typeface="Arial"/>
              <a:buChar char="•"/>
              <a:defRPr sz="1200" kern="1200">
                <a:solidFill>
                  <a:schemeClr val="tx1">
                    <a:lumMod val="50000"/>
                    <a:lumOff val="50000"/>
                  </a:schemeClr>
                </a:solidFill>
                <a:latin typeface="Verdana" charset="0"/>
                <a:ea typeface="Verdana" charset="0"/>
                <a:cs typeface="Verdana" charset="0"/>
              </a:defRPr>
            </a:lvl3pPr>
            <a:lvl4pPr marL="1200150" indent="-171450" algn="l" defTabSz="685800" rtl="0" eaLnBrk="1" latinLnBrk="0" hangingPunct="1">
              <a:lnSpc>
                <a:spcPct val="90000"/>
              </a:lnSpc>
              <a:spcBef>
                <a:spcPts val="375"/>
              </a:spcBef>
              <a:buFont typeface="Arial"/>
              <a:buChar char="•"/>
              <a:defRPr sz="1200" kern="1200">
                <a:solidFill>
                  <a:schemeClr val="tx1">
                    <a:lumMod val="50000"/>
                    <a:lumOff val="50000"/>
                  </a:schemeClr>
                </a:solidFill>
                <a:latin typeface="Verdana" charset="0"/>
                <a:ea typeface="Verdana" charset="0"/>
                <a:cs typeface="Verdana" charset="0"/>
              </a:defRPr>
            </a:lvl4pPr>
            <a:lvl5pPr marL="1543050" indent="-171450" algn="l" defTabSz="685800" rtl="0" eaLnBrk="1" latinLnBrk="0" hangingPunct="1">
              <a:lnSpc>
                <a:spcPct val="90000"/>
              </a:lnSpc>
              <a:spcBef>
                <a:spcPts val="375"/>
              </a:spcBef>
              <a:buFont typeface="Arial"/>
              <a:buChar char="•"/>
              <a:defRPr sz="1200" kern="1200">
                <a:solidFill>
                  <a:schemeClr val="tx1">
                    <a:lumMod val="50000"/>
                    <a:lumOff val="50000"/>
                  </a:schemeClr>
                </a:solidFill>
                <a:latin typeface="Verdana" charset="0"/>
                <a:ea typeface="Verdana" charset="0"/>
                <a:cs typeface="Verdana" charset="0"/>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algn="ctr"/>
            <a:r>
              <a:rPr lang="en-GB" sz="2000" dirty="0"/>
              <a:t>Benefits to </a:t>
            </a:r>
            <a:r>
              <a:rPr lang="en-GB" sz="2000" b="1" dirty="0"/>
              <a:t>Transport Operators</a:t>
            </a:r>
          </a:p>
          <a:p>
            <a:pPr marL="380990" indent="-380990">
              <a:buFont typeface="Arial" panose="020B0604020202020204" pitchFamily="34" charset="0"/>
              <a:buChar char="•"/>
            </a:pPr>
            <a:r>
              <a:rPr lang="en-GB" sz="1600" dirty="0"/>
              <a:t>Enable innovators to create new Intelligent Mobility Services that are powered by your data and integrated with your services</a:t>
            </a:r>
          </a:p>
          <a:p>
            <a:pPr marL="380990" indent="-380990">
              <a:buFont typeface="Arial" panose="020B0604020202020204" pitchFamily="34" charset="0"/>
              <a:buChar char="•"/>
            </a:pPr>
            <a:r>
              <a:rPr lang="en-US" dirty="0"/>
              <a:t>Incorporate third party data to improve your service delivery</a:t>
            </a:r>
          </a:p>
          <a:p>
            <a:pPr marL="380990" indent="-380990">
              <a:buFont typeface="Arial" panose="020B0604020202020204" pitchFamily="34" charset="0"/>
              <a:buChar char="•"/>
            </a:pPr>
            <a:r>
              <a:rPr lang="en-GB" sz="1600" dirty="0"/>
              <a:t>Monetise your data assets</a:t>
            </a:r>
          </a:p>
          <a:p>
            <a:pPr marL="380990" indent="-380990">
              <a:buFont typeface="Arial" panose="020B0604020202020204" pitchFamily="34" charset="0"/>
              <a:buChar char="•"/>
            </a:pPr>
            <a:endParaRPr lang="en-GB" sz="1600" dirty="0"/>
          </a:p>
          <a:p>
            <a:pPr marL="380990" indent="-380990">
              <a:buFont typeface="Arial" panose="020B0604020202020204" pitchFamily="34" charset="0"/>
              <a:buChar char="•"/>
            </a:pPr>
            <a:endParaRPr lang="en-US" sz="2000" dirty="0"/>
          </a:p>
        </p:txBody>
      </p:sp>
      <p:sp>
        <p:nvSpPr>
          <p:cNvPr id="12" name="Content Placeholder 6"/>
          <p:cNvSpPr txBox="1">
            <a:spLocks/>
          </p:cNvSpPr>
          <p:nvPr/>
        </p:nvSpPr>
        <p:spPr>
          <a:xfrm>
            <a:off x="8090124" y="3328282"/>
            <a:ext cx="4101877" cy="2809956"/>
          </a:xfrm>
          <a:prstGeom prst="rect">
            <a:avLst/>
          </a:prstGeom>
        </p:spPr>
        <p:txBody>
          <a:bodyPr vert="horz" lIns="121920" tIns="60960" rIns="121920" bIns="60960" rtlCol="0">
            <a:normAutofit lnSpcReduction="10000"/>
          </a:bodyPr>
          <a:lstStyle>
            <a:lvl1pPr marL="0" indent="0" algn="l" defTabSz="685800" rtl="0" eaLnBrk="1" latinLnBrk="0" hangingPunct="1">
              <a:lnSpc>
                <a:spcPct val="90000"/>
              </a:lnSpc>
              <a:spcBef>
                <a:spcPts val="750"/>
              </a:spcBef>
              <a:buFont typeface="Arial"/>
              <a:buNone/>
              <a:defRPr sz="1500" kern="1200">
                <a:solidFill>
                  <a:schemeClr val="tx1">
                    <a:lumMod val="50000"/>
                    <a:lumOff val="50000"/>
                  </a:schemeClr>
                </a:solidFill>
                <a:latin typeface="Verdana" charset="0"/>
                <a:ea typeface="Verdana" charset="0"/>
                <a:cs typeface="Verdana" charset="0"/>
              </a:defRPr>
            </a:lvl1pPr>
            <a:lvl2pPr marL="514350" indent="-171450" algn="l" defTabSz="685800" rtl="0" eaLnBrk="1" latinLnBrk="0" hangingPunct="1">
              <a:lnSpc>
                <a:spcPct val="90000"/>
              </a:lnSpc>
              <a:spcBef>
                <a:spcPts val="375"/>
              </a:spcBef>
              <a:buFont typeface="Arial"/>
              <a:buChar char="•"/>
              <a:defRPr sz="1350" kern="1200">
                <a:solidFill>
                  <a:schemeClr val="tx1">
                    <a:lumMod val="50000"/>
                    <a:lumOff val="50000"/>
                  </a:schemeClr>
                </a:solidFill>
                <a:latin typeface="Verdana" charset="0"/>
                <a:ea typeface="Verdana" charset="0"/>
                <a:cs typeface="Verdana" charset="0"/>
              </a:defRPr>
            </a:lvl2pPr>
            <a:lvl3pPr marL="857250" indent="-171450" algn="l" defTabSz="685800" rtl="0" eaLnBrk="1" latinLnBrk="0" hangingPunct="1">
              <a:lnSpc>
                <a:spcPct val="90000"/>
              </a:lnSpc>
              <a:spcBef>
                <a:spcPts val="375"/>
              </a:spcBef>
              <a:buFont typeface="Arial"/>
              <a:buChar char="•"/>
              <a:defRPr sz="1200" kern="1200">
                <a:solidFill>
                  <a:schemeClr val="tx1">
                    <a:lumMod val="50000"/>
                    <a:lumOff val="50000"/>
                  </a:schemeClr>
                </a:solidFill>
                <a:latin typeface="Verdana" charset="0"/>
                <a:ea typeface="Verdana" charset="0"/>
                <a:cs typeface="Verdana" charset="0"/>
              </a:defRPr>
            </a:lvl3pPr>
            <a:lvl4pPr marL="1200150" indent="-171450" algn="l" defTabSz="685800" rtl="0" eaLnBrk="1" latinLnBrk="0" hangingPunct="1">
              <a:lnSpc>
                <a:spcPct val="90000"/>
              </a:lnSpc>
              <a:spcBef>
                <a:spcPts val="375"/>
              </a:spcBef>
              <a:buFont typeface="Arial"/>
              <a:buChar char="•"/>
              <a:defRPr sz="1200" kern="1200">
                <a:solidFill>
                  <a:schemeClr val="tx1">
                    <a:lumMod val="50000"/>
                    <a:lumOff val="50000"/>
                  </a:schemeClr>
                </a:solidFill>
                <a:latin typeface="Verdana" charset="0"/>
                <a:ea typeface="Verdana" charset="0"/>
                <a:cs typeface="Verdana" charset="0"/>
              </a:defRPr>
            </a:lvl4pPr>
            <a:lvl5pPr marL="1543050" indent="-171450" algn="l" defTabSz="685800" rtl="0" eaLnBrk="1" latinLnBrk="0" hangingPunct="1">
              <a:lnSpc>
                <a:spcPct val="90000"/>
              </a:lnSpc>
              <a:spcBef>
                <a:spcPts val="375"/>
              </a:spcBef>
              <a:buFont typeface="Arial"/>
              <a:buChar char="•"/>
              <a:defRPr sz="1200" kern="1200">
                <a:solidFill>
                  <a:schemeClr val="tx1">
                    <a:lumMod val="50000"/>
                    <a:lumOff val="50000"/>
                  </a:schemeClr>
                </a:solidFill>
                <a:latin typeface="Verdana" charset="0"/>
                <a:ea typeface="Verdana" charset="0"/>
                <a:cs typeface="Verdana" charset="0"/>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algn="ctr"/>
            <a:r>
              <a:rPr lang="en-GB" sz="2000" dirty="0"/>
              <a:t>Benefits to </a:t>
            </a:r>
            <a:r>
              <a:rPr lang="en-GB" sz="2000" b="1" dirty="0"/>
              <a:t>Technology / Service / Solution providers</a:t>
            </a:r>
          </a:p>
          <a:p>
            <a:pPr marL="380990" indent="-380990">
              <a:buFont typeface="Arial" panose="020B0604020202020204" pitchFamily="34" charset="0"/>
              <a:buChar char="•"/>
            </a:pPr>
            <a:r>
              <a:rPr lang="en-GB" sz="1700" dirty="0"/>
              <a:t>Discover new service opportunities and efficiency savings</a:t>
            </a:r>
          </a:p>
          <a:p>
            <a:pPr marL="380990" indent="-380990">
              <a:buFont typeface="Arial" panose="020B0604020202020204" pitchFamily="34" charset="0"/>
              <a:buChar char="•"/>
            </a:pPr>
            <a:r>
              <a:rPr lang="en-US" sz="1700" dirty="0"/>
              <a:t>Deliver your service across multiple geographies</a:t>
            </a:r>
          </a:p>
          <a:p>
            <a:pPr marL="380990" indent="-380990">
              <a:buFont typeface="Arial" panose="020B0604020202020204" pitchFamily="34" charset="0"/>
              <a:buChar char="•"/>
            </a:pPr>
            <a:r>
              <a:rPr lang="en-GB" sz="1700" dirty="0"/>
              <a:t>Open your data to others, and monetise valuable data </a:t>
            </a:r>
          </a:p>
          <a:p>
            <a:pPr marL="380990" indent="-380990">
              <a:buFont typeface="Arial" panose="020B0604020202020204" pitchFamily="34" charset="0"/>
              <a:buChar char="•"/>
            </a:pPr>
            <a:endParaRPr lang="en-GB" sz="1733" dirty="0"/>
          </a:p>
          <a:p>
            <a:pPr marL="380990" indent="-380990">
              <a:buFont typeface="Arial" panose="020B0604020202020204" pitchFamily="34" charset="0"/>
              <a:buChar char="•"/>
            </a:pPr>
            <a:endParaRPr lang="en-US" sz="2000" dirty="0"/>
          </a:p>
        </p:txBody>
      </p:sp>
      <p:pic>
        <p:nvPicPr>
          <p:cNvPr id="14" name="Picture 13"/>
          <p:cNvPicPr>
            <a:picLocks noChangeAspect="1"/>
          </p:cNvPicPr>
          <p:nvPr/>
        </p:nvPicPr>
        <p:blipFill>
          <a:blip r:embed="rId3"/>
          <a:stretch>
            <a:fillRect/>
          </a:stretch>
        </p:blipFill>
        <p:spPr>
          <a:xfrm>
            <a:off x="1656978" y="142057"/>
            <a:ext cx="706033" cy="661383"/>
          </a:xfrm>
          <a:prstGeom prst="rect">
            <a:avLst/>
          </a:prstGeom>
        </p:spPr>
      </p:pic>
      <p:sp>
        <p:nvSpPr>
          <p:cNvPr id="2" name="Rectangle 1"/>
          <p:cNvSpPr/>
          <p:nvPr/>
        </p:nvSpPr>
        <p:spPr>
          <a:xfrm>
            <a:off x="0" y="1643162"/>
            <a:ext cx="2285861" cy="1169551"/>
          </a:xfrm>
          <a:prstGeom prst="rect">
            <a:avLst/>
          </a:prstGeom>
        </p:spPr>
        <p:txBody>
          <a:bodyPr wrap="square">
            <a:spAutoFit/>
          </a:bodyPr>
          <a:lstStyle/>
          <a:p>
            <a:pPr algn="ctr"/>
            <a:r>
              <a:rPr lang="en-GB" sz="1400" dirty="0">
                <a:solidFill>
                  <a:prstClr val="black">
                    <a:lumMod val="50000"/>
                    <a:lumOff val="50000"/>
                  </a:prstClr>
                </a:solidFill>
                <a:latin typeface="Verdana" charset="0"/>
                <a:ea typeface="Verdana" charset="0"/>
                <a:cs typeface="Verdana" charset="0"/>
              </a:rPr>
              <a:t>Holds your real-time and reference data in the cloud, with auto-archiving of historical real-time data to files</a:t>
            </a:r>
          </a:p>
        </p:txBody>
      </p:sp>
      <p:sp>
        <p:nvSpPr>
          <p:cNvPr id="5" name="Rectangle 4"/>
          <p:cNvSpPr/>
          <p:nvPr/>
        </p:nvSpPr>
        <p:spPr>
          <a:xfrm>
            <a:off x="4306051" y="1643162"/>
            <a:ext cx="3030258" cy="1169551"/>
          </a:xfrm>
          <a:prstGeom prst="rect">
            <a:avLst/>
          </a:prstGeom>
        </p:spPr>
        <p:txBody>
          <a:bodyPr wrap="square">
            <a:spAutoFit/>
          </a:bodyPr>
          <a:lstStyle/>
          <a:p>
            <a:pPr algn="ctr"/>
            <a:r>
              <a:rPr lang="en-GB" sz="1400" dirty="0">
                <a:solidFill>
                  <a:prstClr val="black">
                    <a:lumMod val="50000"/>
                    <a:lumOff val="50000"/>
                  </a:prstClr>
                </a:solidFill>
                <a:latin typeface="Verdana" charset="0"/>
                <a:ea typeface="Verdana" charset="0"/>
                <a:cs typeface="Verdana" charset="0"/>
              </a:rPr>
              <a:t>Makes real-time data discoverable and accessible to others via standard licenses, and enables you to monitor who is consuming your data</a:t>
            </a:r>
          </a:p>
        </p:txBody>
      </p:sp>
      <p:sp>
        <p:nvSpPr>
          <p:cNvPr id="6" name="Rectangle 5"/>
          <p:cNvSpPr/>
          <p:nvPr/>
        </p:nvSpPr>
        <p:spPr>
          <a:xfrm>
            <a:off x="9818487" y="1656391"/>
            <a:ext cx="2373515" cy="1169551"/>
          </a:xfrm>
          <a:prstGeom prst="rect">
            <a:avLst/>
          </a:prstGeom>
        </p:spPr>
        <p:txBody>
          <a:bodyPr wrap="square">
            <a:spAutoFit/>
          </a:bodyPr>
          <a:lstStyle/>
          <a:p>
            <a:pPr algn="ctr"/>
            <a:r>
              <a:rPr lang="en-GB" sz="1400" dirty="0">
                <a:solidFill>
                  <a:prstClr val="black">
                    <a:lumMod val="50000"/>
                    <a:lumOff val="50000"/>
                  </a:prstClr>
                </a:solidFill>
                <a:latin typeface="Verdana" charset="0"/>
                <a:ea typeface="Verdana" charset="0"/>
                <a:cs typeface="Verdana" charset="0"/>
              </a:rPr>
              <a:t>Allows you to set a price for your data or give it away for free, enabling monetisation of valuable information</a:t>
            </a:r>
          </a:p>
        </p:txBody>
      </p:sp>
      <p:pic>
        <p:nvPicPr>
          <p:cNvPr id="6148" name="Picture 4" descr="Image result for internet cloud"/>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17772" y="1167874"/>
            <a:ext cx="664477" cy="425901"/>
          </a:xfrm>
          <a:prstGeom prst="rect">
            <a:avLst/>
          </a:prstGeom>
          <a:noFill/>
          <a:extLst>
            <a:ext uri="{909E8E84-426E-40DD-AFC4-6F175D3DCCD1}">
              <a14:hiddenFill xmlns:a14="http://schemas.microsoft.com/office/drawing/2010/main">
                <a:solidFill>
                  <a:srgbClr val="FFFFFF"/>
                </a:solidFill>
              </a14:hiddenFill>
            </a:ext>
          </a:extLst>
        </p:spPr>
      </p:pic>
      <p:pic>
        <p:nvPicPr>
          <p:cNvPr id="6154" name="Picture 10" descr="Image result for broadcast"/>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rot="5400000">
            <a:off x="2931579" y="860524"/>
            <a:ext cx="795867" cy="795867"/>
          </a:xfrm>
          <a:prstGeom prst="rect">
            <a:avLst/>
          </a:prstGeom>
          <a:noFill/>
          <a:extLst>
            <a:ext uri="{909E8E84-426E-40DD-AFC4-6F175D3DCCD1}">
              <a14:hiddenFill xmlns:a14="http://schemas.microsoft.com/office/drawing/2010/main">
                <a:solidFill>
                  <a:srgbClr val="FFFFFF"/>
                </a:solidFill>
              </a14:hiddenFill>
            </a:ext>
          </a:extLst>
        </p:spPr>
      </p:pic>
      <p:pic>
        <p:nvPicPr>
          <p:cNvPr id="6156" name="Picture 12" descr="Related image"/>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523833" y="945498"/>
            <a:ext cx="581828" cy="726561"/>
          </a:xfrm>
          <a:prstGeom prst="rect">
            <a:avLst/>
          </a:prstGeom>
          <a:noFill/>
          <a:extLst>
            <a:ext uri="{909E8E84-426E-40DD-AFC4-6F175D3DCCD1}">
              <a14:hiddenFill xmlns:a14="http://schemas.microsoft.com/office/drawing/2010/main">
                <a:solidFill>
                  <a:srgbClr val="FFFFFF"/>
                </a:solidFill>
              </a14:hiddenFill>
            </a:ext>
          </a:extLst>
        </p:spPr>
      </p:pic>
      <p:pic>
        <p:nvPicPr>
          <p:cNvPr id="6162" name="Picture 18" descr="Image result for money blue"/>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0675825" y="1007368"/>
            <a:ext cx="664691" cy="664691"/>
          </a:xfrm>
          <a:prstGeom prst="rect">
            <a:avLst/>
          </a:prstGeom>
          <a:noFill/>
          <a:extLst>
            <a:ext uri="{909E8E84-426E-40DD-AFC4-6F175D3DCCD1}">
              <a14:hiddenFill xmlns:a14="http://schemas.microsoft.com/office/drawing/2010/main">
                <a:solidFill>
                  <a:srgbClr val="FFFFFF"/>
                </a:solidFill>
              </a14:hiddenFill>
            </a:ext>
          </a:extLst>
        </p:spPr>
      </p:pic>
      <p:cxnSp>
        <p:nvCxnSpPr>
          <p:cNvPr id="13" name="Straight Arrow Connector 12"/>
          <p:cNvCxnSpPr/>
          <p:nvPr/>
        </p:nvCxnSpPr>
        <p:spPr>
          <a:xfrm flipH="1">
            <a:off x="2202591" y="3252246"/>
            <a:ext cx="7331639" cy="0"/>
          </a:xfrm>
          <a:prstGeom prst="straightConnector1">
            <a:avLst/>
          </a:prstGeom>
          <a:ln w="57150">
            <a:solidFill>
              <a:srgbClr val="8373E5"/>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3104924" y="2868199"/>
            <a:ext cx="5867312" cy="400110"/>
          </a:xfrm>
          <a:prstGeom prst="rect">
            <a:avLst/>
          </a:prstGeom>
          <a:noFill/>
        </p:spPr>
        <p:txBody>
          <a:bodyPr wrap="none" rtlCol="0">
            <a:spAutoFit/>
          </a:bodyPr>
          <a:lstStyle/>
          <a:p>
            <a:r>
              <a:rPr lang="en-GB" sz="2000" b="1" dirty="0">
                <a:solidFill>
                  <a:schemeClr val="tx1">
                    <a:lumMod val="50000"/>
                    <a:lumOff val="50000"/>
                  </a:schemeClr>
                </a:solidFill>
                <a:latin typeface="Verdana" charset="0"/>
                <a:ea typeface="Verdana" charset="0"/>
                <a:cs typeface="Verdana" charset="0"/>
              </a:rPr>
              <a:t>Trusted eco-system for shared services</a:t>
            </a:r>
            <a:endParaRPr lang="en-US" sz="2000" b="1" dirty="0">
              <a:solidFill>
                <a:schemeClr val="tx1">
                  <a:lumMod val="50000"/>
                  <a:lumOff val="50000"/>
                </a:schemeClr>
              </a:solidFill>
              <a:latin typeface="Verdana" charset="0"/>
              <a:ea typeface="Verdana" charset="0"/>
              <a:cs typeface="Verdana" charset="0"/>
            </a:endParaRPr>
          </a:p>
        </p:txBody>
      </p:sp>
      <p:pic>
        <p:nvPicPr>
          <p:cNvPr id="2052" name="Picture 4" descr="Image result for grafana graph blu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866555" y="1029241"/>
            <a:ext cx="977000" cy="6089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62327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497353" y="1"/>
            <a:ext cx="8475447" cy="945497"/>
          </a:xfrm>
        </p:spPr>
        <p:txBody>
          <a:bodyPr/>
          <a:lstStyle/>
          <a:p>
            <a:r>
              <a:rPr lang="en-US" dirty="0"/>
              <a:t>Data available for BBC Hack event</a:t>
            </a:r>
            <a:endParaRPr lang="en-US" dirty="0">
              <a:latin typeface="Verdana" panose="020B0604030504040204" pitchFamily="34" charset="0"/>
              <a:ea typeface="Verdana" panose="020B0604030504040204" pitchFamily="34" charset="0"/>
              <a:cs typeface="Verdana" panose="020B0604030504040204" pitchFamily="34" charset="0"/>
            </a:endParaRPr>
          </a:p>
        </p:txBody>
      </p:sp>
      <p:pic>
        <p:nvPicPr>
          <p:cNvPr id="14" name="Picture 13"/>
          <p:cNvPicPr>
            <a:picLocks noChangeAspect="1"/>
          </p:cNvPicPr>
          <p:nvPr/>
        </p:nvPicPr>
        <p:blipFill>
          <a:blip r:embed="rId3"/>
          <a:stretch>
            <a:fillRect/>
          </a:stretch>
        </p:blipFill>
        <p:spPr>
          <a:xfrm>
            <a:off x="1679026" y="139735"/>
            <a:ext cx="706033" cy="661383"/>
          </a:xfrm>
          <a:prstGeom prst="rect">
            <a:avLst/>
          </a:prstGeom>
        </p:spPr>
      </p:pic>
      <p:sp>
        <p:nvSpPr>
          <p:cNvPr id="4" name="Content Placeholder 3"/>
          <p:cNvSpPr>
            <a:spLocks noGrp="1"/>
          </p:cNvSpPr>
          <p:nvPr>
            <p:ph idx="13"/>
          </p:nvPr>
        </p:nvSpPr>
        <p:spPr>
          <a:xfrm>
            <a:off x="513347" y="945497"/>
            <a:ext cx="11277599" cy="5359049"/>
          </a:xfrm>
        </p:spPr>
        <p:txBody>
          <a:bodyPr>
            <a:normAutofit/>
          </a:bodyPr>
          <a:lstStyle/>
          <a:p>
            <a:pPr marL="342900" indent="-342900">
              <a:buFont typeface="Arial" panose="020B0604020202020204" pitchFamily="34" charset="0"/>
              <a:buChar char="•"/>
            </a:pPr>
            <a:r>
              <a:rPr lang="en-GB" sz="2200" b="1" dirty="0">
                <a:solidFill>
                  <a:prstClr val="black"/>
                </a:solidFill>
                <a:latin typeface="Calibri" panose="020F0502020204030204"/>
              </a:rPr>
              <a:t>Local authority datasets - Buckinghamshire, Hertfordshire, Oxfordshire, Northamptonshire.</a:t>
            </a:r>
          </a:p>
          <a:p>
            <a:pPr marL="1028700" lvl="1" indent="-342900">
              <a:buFont typeface="Arial" panose="020B0604020202020204" pitchFamily="34" charset="0"/>
              <a:buChar char="•"/>
            </a:pPr>
            <a:r>
              <a:rPr lang="en-GB" sz="2000" dirty="0">
                <a:solidFill>
                  <a:prstClr val="black"/>
                </a:solidFill>
                <a:latin typeface="Calibri" panose="020F0502020204030204"/>
                <a:ea typeface="+mn-ea"/>
                <a:cs typeface="+mn-cs"/>
              </a:rPr>
              <a:t>Carparks – Occupancy, fill rates</a:t>
            </a:r>
          </a:p>
          <a:p>
            <a:pPr marL="1028700" lvl="1" indent="-342900">
              <a:buFont typeface="Arial" panose="020B0604020202020204" pitchFamily="34" charset="0"/>
              <a:buChar char="•"/>
            </a:pPr>
            <a:r>
              <a:rPr lang="en-GB" sz="2000" dirty="0">
                <a:solidFill>
                  <a:prstClr val="black"/>
                </a:solidFill>
                <a:latin typeface="Calibri" panose="020F0502020204030204"/>
                <a:ea typeface="+mn-ea"/>
                <a:cs typeface="+mn-cs"/>
              </a:rPr>
              <a:t>ANPR cameras – Journey time</a:t>
            </a:r>
          </a:p>
          <a:p>
            <a:pPr marL="1028700" lvl="1" indent="-342900">
              <a:buFont typeface="Arial" panose="020B0604020202020204" pitchFamily="34" charset="0"/>
              <a:buChar char="•"/>
            </a:pPr>
            <a:r>
              <a:rPr lang="en-GB" sz="2000" dirty="0">
                <a:solidFill>
                  <a:prstClr val="black"/>
                </a:solidFill>
                <a:latin typeface="Calibri" panose="020F0502020204030204"/>
                <a:ea typeface="+mn-ea"/>
                <a:cs typeface="+mn-cs"/>
              </a:rPr>
              <a:t>Traffic signals – ‘Scoot loop triggers’, Flow, congestion, (speed)</a:t>
            </a:r>
          </a:p>
          <a:p>
            <a:pPr marL="1028700" lvl="1" indent="-342900">
              <a:buFont typeface="Arial" panose="020B0604020202020204" pitchFamily="34" charset="0"/>
              <a:buChar char="•"/>
            </a:pPr>
            <a:r>
              <a:rPr lang="en-GB" sz="2000" dirty="0">
                <a:solidFill>
                  <a:prstClr val="black"/>
                </a:solidFill>
                <a:latin typeface="Calibri" panose="020F0502020204030204"/>
              </a:rPr>
              <a:t>Variable message signs – current display</a:t>
            </a:r>
          </a:p>
          <a:p>
            <a:pPr marL="1028700" lvl="1" indent="-342900">
              <a:buFont typeface="Arial" panose="020B0604020202020204" pitchFamily="34" charset="0"/>
              <a:buChar char="•"/>
            </a:pPr>
            <a:r>
              <a:rPr lang="en-GB" sz="2000" dirty="0">
                <a:solidFill>
                  <a:prstClr val="black"/>
                </a:solidFill>
                <a:latin typeface="Calibri" panose="020F0502020204030204"/>
                <a:ea typeface="+mn-ea"/>
                <a:cs typeface="+mn-cs"/>
              </a:rPr>
              <a:t>CCTV – Location only</a:t>
            </a:r>
          </a:p>
          <a:p>
            <a:pPr marL="1028700" lvl="1" indent="-342900">
              <a:buFont typeface="Arial" panose="020B0604020202020204" pitchFamily="34" charset="0"/>
              <a:buChar char="•"/>
            </a:pPr>
            <a:r>
              <a:rPr lang="en-GB" sz="2000" dirty="0">
                <a:solidFill>
                  <a:prstClr val="black"/>
                </a:solidFill>
                <a:latin typeface="Calibri" panose="020F0502020204030204"/>
                <a:ea typeface="+mn-ea"/>
                <a:cs typeface="+mn-cs"/>
              </a:rPr>
              <a:t>Roadworks / Events – planned and emergency</a:t>
            </a:r>
          </a:p>
          <a:p>
            <a:pPr marL="457200" lvl="1" indent="0">
              <a:buNone/>
            </a:pPr>
            <a:r>
              <a:rPr lang="en-GB" sz="1600" dirty="0">
                <a:solidFill>
                  <a:prstClr val="black"/>
                </a:solidFill>
                <a:latin typeface="Calibri" panose="020F0502020204030204"/>
              </a:rPr>
              <a:t>Data sources are in </a:t>
            </a:r>
            <a:r>
              <a:rPr lang="en-GB" sz="1600" dirty="0" err="1">
                <a:solidFill>
                  <a:prstClr val="black"/>
                </a:solidFill>
                <a:latin typeface="Calibri" panose="020F0502020204030204"/>
              </a:rPr>
              <a:t>Datex</a:t>
            </a:r>
            <a:r>
              <a:rPr lang="en-GB" sz="1600" dirty="0">
                <a:solidFill>
                  <a:prstClr val="black"/>
                </a:solidFill>
                <a:latin typeface="Calibri" panose="020F0502020204030204"/>
              </a:rPr>
              <a:t> II format </a:t>
            </a:r>
            <a:r>
              <a:rPr lang="en-GB" sz="1600" dirty="0">
                <a:solidFill>
                  <a:prstClr val="black"/>
                </a:solidFill>
                <a:latin typeface="Calibri" panose="020F0502020204030204"/>
                <a:hlinkClick r:id="rId4"/>
              </a:rPr>
              <a:t>http://www.datex2.eu/content/datex-ii-xml-schema-20-rc1</a:t>
            </a:r>
            <a:endParaRPr lang="en-GB" sz="1600" dirty="0">
              <a:solidFill>
                <a:prstClr val="black"/>
              </a:solidFill>
              <a:latin typeface="Calibri" panose="020F0502020204030204"/>
            </a:endParaRPr>
          </a:p>
          <a:p>
            <a:pPr marL="342900" indent="-342900">
              <a:buFont typeface="Arial" panose="020B0604020202020204" pitchFamily="34" charset="0"/>
              <a:buChar char="•"/>
            </a:pPr>
            <a:r>
              <a:rPr lang="en-GB" sz="2200" b="1" dirty="0">
                <a:solidFill>
                  <a:schemeClr val="tx1"/>
                </a:solidFill>
                <a:latin typeface="+mn-lt"/>
                <a:ea typeface="+mn-ea"/>
                <a:cs typeface="+mn-cs"/>
              </a:rPr>
              <a:t>Birmingham city data</a:t>
            </a:r>
          </a:p>
          <a:p>
            <a:pPr marL="1028700" lvl="1" indent="-342900">
              <a:buFont typeface="Arial" panose="020B0604020202020204" pitchFamily="34" charset="0"/>
              <a:buChar char="•"/>
            </a:pPr>
            <a:r>
              <a:rPr lang="en-GB" sz="2200" dirty="0">
                <a:solidFill>
                  <a:prstClr val="black"/>
                </a:solidFill>
                <a:latin typeface="Calibri" panose="020F0502020204030204"/>
              </a:rPr>
              <a:t>Carparks – Occupancy</a:t>
            </a:r>
          </a:p>
          <a:p>
            <a:pPr marL="1028700" lvl="1" indent="-342900">
              <a:buFont typeface="Arial" panose="020B0604020202020204" pitchFamily="34" charset="0"/>
              <a:buChar char="•"/>
            </a:pPr>
            <a:r>
              <a:rPr lang="en-GB" sz="2200" dirty="0">
                <a:solidFill>
                  <a:prstClr val="black"/>
                </a:solidFill>
                <a:latin typeface="Calibri" panose="020F0502020204030204"/>
                <a:ea typeface="+mn-ea"/>
                <a:cs typeface="+mn-cs"/>
              </a:rPr>
              <a:t>Variable message signs</a:t>
            </a:r>
          </a:p>
          <a:p>
            <a:pPr marL="1028700" lvl="1" indent="-342900">
              <a:buFont typeface="Arial" panose="020B0604020202020204" pitchFamily="34" charset="0"/>
              <a:buChar char="•"/>
            </a:pPr>
            <a:r>
              <a:rPr lang="en-GB" sz="2200" dirty="0">
                <a:solidFill>
                  <a:prstClr val="black"/>
                </a:solidFill>
                <a:latin typeface="Calibri" panose="020F0502020204030204"/>
              </a:rPr>
              <a:t>ANPR – journey time</a:t>
            </a:r>
          </a:p>
          <a:p>
            <a:pPr marL="1028700" lvl="1" indent="-342900">
              <a:buFont typeface="Arial" panose="020B0604020202020204" pitchFamily="34" charset="0"/>
              <a:buChar char="•"/>
            </a:pPr>
            <a:r>
              <a:rPr lang="en-GB" sz="2200" dirty="0">
                <a:solidFill>
                  <a:prstClr val="black"/>
                </a:solidFill>
                <a:latin typeface="Calibri" panose="020F0502020204030204"/>
                <a:ea typeface="+mn-ea"/>
                <a:cs typeface="+mn-cs"/>
              </a:rPr>
              <a:t>Traffic – flow, </a:t>
            </a:r>
            <a:r>
              <a:rPr lang="en-GB" sz="2200" dirty="0" err="1">
                <a:solidFill>
                  <a:prstClr val="black"/>
                </a:solidFill>
                <a:latin typeface="Calibri" panose="020F0502020204030204"/>
                <a:ea typeface="+mn-ea"/>
                <a:cs typeface="+mn-cs"/>
              </a:rPr>
              <a:t>speed,signals</a:t>
            </a:r>
            <a:endParaRPr lang="en-GB" sz="2000" dirty="0">
              <a:solidFill>
                <a:schemeClr val="tx1"/>
              </a:solidFill>
              <a:latin typeface="+mn-lt"/>
              <a:ea typeface="+mn-ea"/>
              <a:cs typeface="+mn-cs"/>
            </a:endParaRPr>
          </a:p>
          <a:p>
            <a:pPr marL="457200" lvl="1" indent="0">
              <a:buNone/>
            </a:pPr>
            <a:r>
              <a:rPr lang="en-GB" sz="1600" dirty="0">
                <a:solidFill>
                  <a:prstClr val="black"/>
                </a:solidFill>
                <a:latin typeface="Calibri" panose="020F0502020204030204"/>
              </a:rPr>
              <a:t>Data sources are in CSV format imported from UTMC feed</a:t>
            </a:r>
            <a:endParaRPr lang="en-GB" sz="2000" b="1" dirty="0">
              <a:solidFill>
                <a:schemeClr val="tx1"/>
              </a:solidFill>
              <a:latin typeface="+mn-lt"/>
              <a:ea typeface="+mn-ea"/>
              <a:cs typeface="+mn-cs"/>
            </a:endParaRPr>
          </a:p>
        </p:txBody>
      </p:sp>
    </p:spTree>
    <p:extLst>
      <p:ext uri="{BB962C8B-B14F-4D97-AF65-F5344CB8AC3E}">
        <p14:creationId xmlns:p14="http://schemas.microsoft.com/office/powerpoint/2010/main" val="86772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497353" y="1"/>
            <a:ext cx="8475447" cy="945497"/>
          </a:xfrm>
        </p:spPr>
        <p:txBody>
          <a:bodyPr/>
          <a:lstStyle/>
          <a:p>
            <a:r>
              <a:rPr lang="en-US" dirty="0"/>
              <a:t>oneTRANSPORT Hertfordshire Journey times</a:t>
            </a:r>
            <a:endParaRPr lang="en-US" dirty="0">
              <a:latin typeface="Verdana" panose="020B0604030504040204" pitchFamily="34" charset="0"/>
              <a:ea typeface="Verdana" panose="020B0604030504040204" pitchFamily="34" charset="0"/>
              <a:cs typeface="Verdana" panose="020B0604030504040204" pitchFamily="34" charset="0"/>
            </a:endParaRPr>
          </a:p>
        </p:txBody>
      </p:sp>
      <p:pic>
        <p:nvPicPr>
          <p:cNvPr id="14" name="Picture 13"/>
          <p:cNvPicPr>
            <a:picLocks noChangeAspect="1"/>
          </p:cNvPicPr>
          <p:nvPr/>
        </p:nvPicPr>
        <p:blipFill>
          <a:blip r:embed="rId3"/>
          <a:stretch>
            <a:fillRect/>
          </a:stretch>
        </p:blipFill>
        <p:spPr>
          <a:xfrm>
            <a:off x="1679026" y="139735"/>
            <a:ext cx="706033" cy="661383"/>
          </a:xfrm>
          <a:prstGeom prst="rect">
            <a:avLst/>
          </a:prstGeom>
        </p:spPr>
      </p:pic>
      <p:pic>
        <p:nvPicPr>
          <p:cNvPr id="2" name="Picture 1">
            <a:extLst>
              <a:ext uri="{FF2B5EF4-FFF2-40B4-BE49-F238E27FC236}">
                <a16:creationId xmlns:a16="http://schemas.microsoft.com/office/drawing/2014/main" id="{DE155193-14C7-4381-9C11-247A6CC41EE8}"/>
              </a:ext>
            </a:extLst>
          </p:cNvPr>
          <p:cNvPicPr>
            <a:picLocks noChangeAspect="1"/>
          </p:cNvPicPr>
          <p:nvPr/>
        </p:nvPicPr>
        <p:blipFill>
          <a:blip r:embed="rId4"/>
          <a:stretch>
            <a:fillRect/>
          </a:stretch>
        </p:blipFill>
        <p:spPr>
          <a:xfrm>
            <a:off x="1237673" y="801118"/>
            <a:ext cx="8932186" cy="5498679"/>
          </a:xfrm>
          <a:prstGeom prst="rect">
            <a:avLst/>
          </a:prstGeom>
        </p:spPr>
      </p:pic>
    </p:spTree>
    <p:extLst>
      <p:ext uri="{BB962C8B-B14F-4D97-AF65-F5344CB8AC3E}">
        <p14:creationId xmlns:p14="http://schemas.microsoft.com/office/powerpoint/2010/main" val="14148374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5352</TotalTime>
  <Words>878</Words>
  <Application>Microsoft Office PowerPoint</Application>
  <PresentationFormat>Widescreen</PresentationFormat>
  <Paragraphs>87</Paragraphs>
  <Slides>12</Slides>
  <Notes>7</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12</vt:i4>
      </vt:variant>
    </vt:vector>
  </HeadingPairs>
  <TitlesOfParts>
    <vt:vector size="18" baseType="lpstr">
      <vt:lpstr>Arial</vt:lpstr>
      <vt:lpstr>Calibri</vt:lpstr>
      <vt:lpstr>Calibri Light</vt:lpstr>
      <vt:lpstr>Verdana</vt:lpstr>
      <vt:lpstr>Office Theme</vt:lpstr>
      <vt:lpstr>1_Office Theme</vt:lpstr>
      <vt:lpstr>PowerPoint Presentation</vt:lpstr>
      <vt:lpstr>Introducing OneTRANSPORT -  A Data Marketplace for Smart Cities </vt:lpstr>
      <vt:lpstr>Enabling Intelligent Mobility services across the UK</vt:lpstr>
      <vt:lpstr>Breaking Down the Silos!</vt:lpstr>
      <vt:lpstr>oneTRANSPORT</vt:lpstr>
      <vt:lpstr>oneTRANSPORT portal – oneTRANSPORT.io</vt:lpstr>
      <vt:lpstr>oneTRANSPORT Service Features</vt:lpstr>
      <vt:lpstr>Data available for BBC Hack event</vt:lpstr>
      <vt:lpstr>oneTRANSPORT Hertfordshire Journey times</vt:lpstr>
      <vt:lpstr>oneTRANSPORT Herts Traffic count sensors</vt:lpstr>
      <vt:lpstr>oneTRANSPORT Herts 30 Zone analysis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Hollis, Steven</cp:lastModifiedBy>
  <cp:revision>77</cp:revision>
  <dcterms:created xsi:type="dcterms:W3CDTF">2017-09-01T18:11:41Z</dcterms:created>
  <dcterms:modified xsi:type="dcterms:W3CDTF">2018-06-26T16:30:48Z</dcterms:modified>
</cp:coreProperties>
</file>

<file path=docProps/thumbnail.jpeg>
</file>